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4"/>
  </p:notesMasterIdLst>
  <p:sldIdLst>
    <p:sldId id="256" r:id="rId2"/>
    <p:sldId id="257" r:id="rId3"/>
    <p:sldId id="258" r:id="rId4"/>
    <p:sldId id="259" r:id="rId5"/>
    <p:sldId id="339" r:id="rId6"/>
    <p:sldId id="340" r:id="rId7"/>
    <p:sldId id="341" r:id="rId8"/>
    <p:sldId id="342" r:id="rId9"/>
    <p:sldId id="343" r:id="rId10"/>
    <p:sldId id="260" r:id="rId11"/>
    <p:sldId id="322" r:id="rId12"/>
    <p:sldId id="325" r:id="rId13"/>
    <p:sldId id="323" r:id="rId14"/>
    <p:sldId id="324" r:id="rId15"/>
    <p:sldId id="326" r:id="rId16"/>
    <p:sldId id="331" r:id="rId17"/>
    <p:sldId id="332" r:id="rId18"/>
    <p:sldId id="327" r:id="rId19"/>
    <p:sldId id="328" r:id="rId20"/>
    <p:sldId id="329" r:id="rId21"/>
    <p:sldId id="330" r:id="rId22"/>
    <p:sldId id="333" r:id="rId23"/>
    <p:sldId id="334" r:id="rId24"/>
    <p:sldId id="335" r:id="rId25"/>
    <p:sldId id="336" r:id="rId26"/>
    <p:sldId id="337" r:id="rId27"/>
    <p:sldId id="338" r:id="rId28"/>
    <p:sldId id="261" r:id="rId29"/>
    <p:sldId id="262" r:id="rId30"/>
    <p:sldId id="263" r:id="rId31"/>
    <p:sldId id="264" r:id="rId32"/>
    <p:sldId id="265" r:id="rId33"/>
    <p:sldId id="305" r:id="rId34"/>
    <p:sldId id="291"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2" r:id="rId61"/>
    <p:sldId id="293" r:id="rId62"/>
    <p:sldId id="294" r:id="rId63"/>
    <p:sldId id="295" r:id="rId64"/>
    <p:sldId id="296" r:id="rId65"/>
    <p:sldId id="297" r:id="rId66"/>
    <p:sldId id="298" r:id="rId67"/>
    <p:sldId id="299" r:id="rId68"/>
    <p:sldId id="300" r:id="rId69"/>
    <p:sldId id="301" r:id="rId70"/>
    <p:sldId id="302" r:id="rId71"/>
    <p:sldId id="304" r:id="rId72"/>
    <p:sldId id="303" r:id="rId73"/>
    <p:sldId id="306" r:id="rId74"/>
    <p:sldId id="307" r:id="rId75"/>
    <p:sldId id="308" r:id="rId76"/>
    <p:sldId id="309" r:id="rId77"/>
    <p:sldId id="310" r:id="rId78"/>
    <p:sldId id="311" r:id="rId79"/>
    <p:sldId id="312" r:id="rId80"/>
    <p:sldId id="313" r:id="rId81"/>
    <p:sldId id="314" r:id="rId82"/>
    <p:sldId id="315" r:id="rId83"/>
    <p:sldId id="316" r:id="rId84"/>
    <p:sldId id="317" r:id="rId85"/>
    <p:sldId id="318" r:id="rId86"/>
    <p:sldId id="319" r:id="rId87"/>
    <p:sldId id="320" r:id="rId88"/>
    <p:sldId id="321" r:id="rId89"/>
    <p:sldId id="344" r:id="rId90"/>
    <p:sldId id="346" r:id="rId91"/>
    <p:sldId id="347" r:id="rId92"/>
    <p:sldId id="348" r:id="rId93"/>
  </p:sldIdLst>
  <p:sldSz cx="6858000" cy="9144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59" d="100"/>
          <a:sy n="59" d="100"/>
        </p:scale>
        <p:origin x="259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23815E-428C-436A-89FA-002755772F34}" type="datetimeFigureOut">
              <a:rPr lang="fr-FR" smtClean="0"/>
              <a:t>01/06/2025</a:t>
            </a:fld>
            <a:endParaRPr lang="fr-FR"/>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B611C-3D3A-4572-875A-2DC5E9309D94}" type="slidenum">
              <a:rPr lang="fr-FR" smtClean="0"/>
              <a:t>‹#›</a:t>
            </a:fld>
            <a:endParaRPr lang="fr-FR"/>
          </a:p>
        </p:txBody>
      </p:sp>
    </p:spTree>
    <p:extLst>
      <p:ext uri="{BB962C8B-B14F-4D97-AF65-F5344CB8AC3E}">
        <p14:creationId xmlns:p14="http://schemas.microsoft.com/office/powerpoint/2010/main" val="3052429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E8B611C-3D3A-4572-875A-2DC5E9309D94}" type="slidenum">
              <a:rPr lang="fr-FR" smtClean="0"/>
              <a:t>34</a:t>
            </a:fld>
            <a:endParaRPr lang="fr-FR"/>
          </a:p>
        </p:txBody>
      </p:sp>
    </p:spTree>
    <p:extLst>
      <p:ext uri="{BB962C8B-B14F-4D97-AF65-F5344CB8AC3E}">
        <p14:creationId xmlns:p14="http://schemas.microsoft.com/office/powerpoint/2010/main" val="915761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132FD-E6D1-AC16-3C77-E5752E07C1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6F9719-63C7-E685-E654-F27BBEE5DF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5E71A2-F423-77DA-CBE1-B6840D04382E}"/>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8D570219-603D-E007-B64B-FE919B7F34C4}"/>
              </a:ext>
            </a:extLst>
          </p:cNvPr>
          <p:cNvSpPr>
            <a:spLocks noGrp="1"/>
          </p:cNvSpPr>
          <p:nvPr>
            <p:ph type="sldNum" sz="quarter" idx="5"/>
          </p:nvPr>
        </p:nvSpPr>
        <p:spPr/>
        <p:txBody>
          <a:bodyPr/>
          <a:lstStyle/>
          <a:p>
            <a:fld id="{6E8B611C-3D3A-4572-875A-2DC5E9309D94}" type="slidenum">
              <a:rPr lang="fr-FR" smtClean="0"/>
              <a:t>60</a:t>
            </a:fld>
            <a:endParaRPr lang="fr-FR"/>
          </a:p>
        </p:txBody>
      </p:sp>
    </p:spTree>
    <p:extLst>
      <p:ext uri="{BB962C8B-B14F-4D97-AF65-F5344CB8AC3E}">
        <p14:creationId xmlns:p14="http://schemas.microsoft.com/office/powerpoint/2010/main" val="3019063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3EDE-72D9-5EE5-52AC-CFEAF2EC2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DFD783-8566-8FC5-F62A-5FACAE8B29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2132E6-C663-1DB1-1877-E8EC885D4776}"/>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D7585486-672D-3D5F-CD3A-19DD3E077DAD}"/>
              </a:ext>
            </a:extLst>
          </p:cNvPr>
          <p:cNvSpPr>
            <a:spLocks noGrp="1"/>
          </p:cNvSpPr>
          <p:nvPr>
            <p:ph type="sldNum" sz="quarter" idx="5"/>
          </p:nvPr>
        </p:nvSpPr>
        <p:spPr/>
        <p:txBody>
          <a:bodyPr/>
          <a:lstStyle/>
          <a:p>
            <a:fld id="{6E8B611C-3D3A-4572-875A-2DC5E9309D94}" type="slidenum">
              <a:rPr lang="fr-FR" smtClean="0"/>
              <a:t>71</a:t>
            </a:fld>
            <a:endParaRPr lang="fr-FR"/>
          </a:p>
        </p:txBody>
      </p:sp>
    </p:spTree>
    <p:extLst>
      <p:ext uri="{BB962C8B-B14F-4D97-AF65-F5344CB8AC3E}">
        <p14:creationId xmlns:p14="http://schemas.microsoft.com/office/powerpoint/2010/main" val="3293911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6D8AD1-5653-41DE-9024-CB8223D04C5D}" type="datetimeFigureOut">
              <a:rPr lang="fr-FR" smtClean="0"/>
              <a:t>01/06/2025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C725AAF-27F1-42EB-B14B-0C5BF923370D}" type="slidenum">
              <a:rPr lang="fr-FR" smtClean="0"/>
              <a:t>‹#›</a:t>
            </a:fld>
            <a:endParaRPr lang="fr-FR"/>
          </a:p>
        </p:txBody>
      </p:sp>
    </p:spTree>
    <p:extLst>
      <p:ext uri="{BB962C8B-B14F-4D97-AF65-F5344CB8AC3E}">
        <p14:creationId xmlns:p14="http://schemas.microsoft.com/office/powerpoint/2010/main" val="3221812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6D8AD1-5653-41DE-9024-CB8223D04C5D}" type="datetimeFigureOut">
              <a:rPr lang="fr-FR" smtClean="0"/>
              <a:t>01/06/2025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C725AAF-27F1-42EB-B14B-0C5BF923370D}" type="slidenum">
              <a:rPr lang="fr-FR" smtClean="0"/>
              <a:t>‹#›</a:t>
            </a:fld>
            <a:endParaRPr lang="fr-FR"/>
          </a:p>
        </p:txBody>
      </p:sp>
    </p:spTree>
    <p:extLst>
      <p:ext uri="{BB962C8B-B14F-4D97-AF65-F5344CB8AC3E}">
        <p14:creationId xmlns:p14="http://schemas.microsoft.com/office/powerpoint/2010/main" val="915591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6D8AD1-5653-41DE-9024-CB8223D04C5D}" type="datetimeFigureOut">
              <a:rPr lang="fr-FR" smtClean="0"/>
              <a:t>01/06/2025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C725AAF-27F1-42EB-B14B-0C5BF923370D}" type="slidenum">
              <a:rPr lang="fr-FR" smtClean="0"/>
              <a:t>‹#›</a:t>
            </a:fld>
            <a:endParaRPr lang="fr-FR"/>
          </a:p>
        </p:txBody>
      </p:sp>
    </p:spTree>
    <p:extLst>
      <p:ext uri="{BB962C8B-B14F-4D97-AF65-F5344CB8AC3E}">
        <p14:creationId xmlns:p14="http://schemas.microsoft.com/office/powerpoint/2010/main" val="1297329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6D8AD1-5653-41DE-9024-CB8223D04C5D}" type="datetimeFigureOut">
              <a:rPr lang="fr-FR" smtClean="0"/>
              <a:t>01/06/2025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C725AAF-27F1-42EB-B14B-0C5BF923370D}" type="slidenum">
              <a:rPr lang="fr-FR" smtClean="0"/>
              <a:t>‹#›</a:t>
            </a:fld>
            <a:endParaRPr lang="fr-FR"/>
          </a:p>
        </p:txBody>
      </p:sp>
    </p:spTree>
    <p:extLst>
      <p:ext uri="{BB962C8B-B14F-4D97-AF65-F5344CB8AC3E}">
        <p14:creationId xmlns:p14="http://schemas.microsoft.com/office/powerpoint/2010/main" val="819028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6D8AD1-5653-41DE-9024-CB8223D04C5D}" type="datetimeFigureOut">
              <a:rPr lang="fr-FR" smtClean="0"/>
              <a:t>01/06/2025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C725AAF-27F1-42EB-B14B-0C5BF923370D}" type="slidenum">
              <a:rPr lang="fr-FR" smtClean="0"/>
              <a:t>‹#›</a:t>
            </a:fld>
            <a:endParaRPr lang="fr-FR"/>
          </a:p>
        </p:txBody>
      </p:sp>
    </p:spTree>
    <p:extLst>
      <p:ext uri="{BB962C8B-B14F-4D97-AF65-F5344CB8AC3E}">
        <p14:creationId xmlns:p14="http://schemas.microsoft.com/office/powerpoint/2010/main" val="2284414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6D8AD1-5653-41DE-9024-CB8223D04C5D}" type="datetimeFigureOut">
              <a:rPr lang="fr-FR" smtClean="0"/>
              <a:t>01/06/2025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C725AAF-27F1-42EB-B14B-0C5BF923370D}" type="slidenum">
              <a:rPr lang="fr-FR" smtClean="0"/>
              <a:t>‹#›</a:t>
            </a:fld>
            <a:endParaRPr lang="fr-FR"/>
          </a:p>
        </p:txBody>
      </p:sp>
    </p:spTree>
    <p:extLst>
      <p:ext uri="{BB962C8B-B14F-4D97-AF65-F5344CB8AC3E}">
        <p14:creationId xmlns:p14="http://schemas.microsoft.com/office/powerpoint/2010/main" val="1637720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6D8AD1-5653-41DE-9024-CB8223D04C5D}" type="datetimeFigureOut">
              <a:rPr lang="fr-FR" smtClean="0"/>
              <a:t>01/06/2025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C725AAF-27F1-42EB-B14B-0C5BF923370D}" type="slidenum">
              <a:rPr lang="fr-FR" smtClean="0"/>
              <a:t>‹#›</a:t>
            </a:fld>
            <a:endParaRPr lang="fr-FR"/>
          </a:p>
        </p:txBody>
      </p:sp>
    </p:spTree>
    <p:extLst>
      <p:ext uri="{BB962C8B-B14F-4D97-AF65-F5344CB8AC3E}">
        <p14:creationId xmlns:p14="http://schemas.microsoft.com/office/powerpoint/2010/main" val="3147705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6D8AD1-5653-41DE-9024-CB8223D04C5D}" type="datetimeFigureOut">
              <a:rPr lang="fr-FR" smtClean="0"/>
              <a:t>01/06/2025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C725AAF-27F1-42EB-B14B-0C5BF923370D}" type="slidenum">
              <a:rPr lang="fr-FR" smtClean="0"/>
              <a:t>‹#›</a:t>
            </a:fld>
            <a:endParaRPr lang="fr-FR"/>
          </a:p>
        </p:txBody>
      </p:sp>
    </p:spTree>
    <p:extLst>
      <p:ext uri="{BB962C8B-B14F-4D97-AF65-F5344CB8AC3E}">
        <p14:creationId xmlns:p14="http://schemas.microsoft.com/office/powerpoint/2010/main" val="185148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6D8AD1-5653-41DE-9024-CB8223D04C5D}" type="datetimeFigureOut">
              <a:rPr lang="fr-FR" smtClean="0"/>
              <a:t>01/06/2025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C725AAF-27F1-42EB-B14B-0C5BF923370D}" type="slidenum">
              <a:rPr lang="fr-FR" smtClean="0"/>
              <a:t>‹#›</a:t>
            </a:fld>
            <a:endParaRPr lang="fr-FR"/>
          </a:p>
        </p:txBody>
      </p:sp>
    </p:spTree>
    <p:extLst>
      <p:ext uri="{BB962C8B-B14F-4D97-AF65-F5344CB8AC3E}">
        <p14:creationId xmlns:p14="http://schemas.microsoft.com/office/powerpoint/2010/main" val="3411482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6D8AD1-5653-41DE-9024-CB8223D04C5D}" type="datetimeFigureOut">
              <a:rPr lang="fr-FR" smtClean="0"/>
              <a:t>01/06/2025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C725AAF-27F1-42EB-B14B-0C5BF923370D}" type="slidenum">
              <a:rPr lang="fr-FR" smtClean="0"/>
              <a:t>‹#›</a:t>
            </a:fld>
            <a:endParaRPr lang="fr-FR"/>
          </a:p>
        </p:txBody>
      </p:sp>
    </p:spTree>
    <p:extLst>
      <p:ext uri="{BB962C8B-B14F-4D97-AF65-F5344CB8AC3E}">
        <p14:creationId xmlns:p14="http://schemas.microsoft.com/office/powerpoint/2010/main" val="1370457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6D8AD1-5653-41DE-9024-CB8223D04C5D}" type="datetimeFigureOut">
              <a:rPr lang="fr-FR" smtClean="0"/>
              <a:t>01/06/2025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C725AAF-27F1-42EB-B14B-0C5BF923370D}" type="slidenum">
              <a:rPr lang="fr-FR" smtClean="0"/>
              <a:t>‹#›</a:t>
            </a:fld>
            <a:endParaRPr lang="fr-FR"/>
          </a:p>
        </p:txBody>
      </p:sp>
    </p:spTree>
    <p:extLst>
      <p:ext uri="{BB962C8B-B14F-4D97-AF65-F5344CB8AC3E}">
        <p14:creationId xmlns:p14="http://schemas.microsoft.com/office/powerpoint/2010/main" val="3607654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82000"/>
                  </a:schemeClr>
                </a:solidFill>
              </a:defRPr>
            </a:lvl1pPr>
          </a:lstStyle>
          <a:p>
            <a:fld id="{816D8AD1-5653-41DE-9024-CB8223D04C5D}" type="datetimeFigureOut">
              <a:rPr lang="fr-FR" smtClean="0"/>
              <a:t>01/06/2025</a:t>
            </a:fld>
            <a:endParaRPr lang="fr-FR"/>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fr-FR"/>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82000"/>
                  </a:schemeClr>
                </a:solidFill>
              </a:defRPr>
            </a:lvl1pPr>
          </a:lstStyle>
          <a:p>
            <a:fld id="{7C725AAF-27F1-42EB-B14B-0C5BF923370D}" type="slidenum">
              <a:rPr lang="fr-FR" smtClean="0"/>
              <a:t>‹#›</a:t>
            </a:fld>
            <a:endParaRPr lang="fr-FR"/>
          </a:p>
        </p:txBody>
      </p:sp>
    </p:spTree>
    <p:extLst>
      <p:ext uri="{BB962C8B-B14F-4D97-AF65-F5344CB8AC3E}">
        <p14:creationId xmlns:p14="http://schemas.microsoft.com/office/powerpoint/2010/main" val="40464578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github.com/Esma3in/SkillMatch_Platforme.gi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43F5F-C26F-EA32-9DBD-75D6FA5631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468" y="216852"/>
            <a:ext cx="986790" cy="663575"/>
          </a:xfrm>
          <a:prstGeom prst="rect">
            <a:avLst/>
          </a:prstGeom>
          <a:noFill/>
          <a:ln>
            <a:noFill/>
          </a:ln>
        </p:spPr>
      </p:pic>
      <p:sp>
        <p:nvSpPr>
          <p:cNvPr id="5" name="Oval 4">
            <a:extLst>
              <a:ext uri="{FF2B5EF4-FFF2-40B4-BE49-F238E27FC236}">
                <a16:creationId xmlns:a16="http://schemas.microsoft.com/office/drawing/2014/main" id="{00007AB9-F8EC-F7EE-7155-AEA7DFF880E6}"/>
              </a:ext>
            </a:extLst>
          </p:cNvPr>
          <p:cNvSpPr/>
          <p:nvPr/>
        </p:nvSpPr>
        <p:spPr>
          <a:xfrm>
            <a:off x="5459322" y="216852"/>
            <a:ext cx="793750" cy="793750"/>
          </a:xfrm>
          <a:prstGeom prst="ellipse">
            <a:avLst/>
          </a:prstGeom>
        </p:spPr>
        <p:style>
          <a:lnRef idx="0">
            <a:schemeClr val="accent1"/>
          </a:lnRef>
          <a:fillRef idx="3">
            <a:schemeClr val="accent1"/>
          </a:fillRef>
          <a:effectRef idx="3">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800"/>
              </a:spcAft>
            </a:pPr>
            <a:r>
              <a:rPr lang="fr-FR" sz="1800" b="1" kern="100" dirty="0">
                <a:effectLst/>
                <a:latin typeface="Arial" panose="020B0604020202020204" pitchFamily="34" charset="0"/>
                <a:ea typeface="Aptos" panose="020B0004020202020204" pitchFamily="34" charset="0"/>
                <a:cs typeface="Arial" panose="020B0604020202020204" pitchFamily="34" charset="0"/>
              </a:rPr>
              <a:t>SM</a:t>
            </a:r>
            <a:endParaRPr lang="fr-FR" sz="1200" kern="100" dirty="0">
              <a:effectLst/>
              <a:ea typeface="Aptos" panose="020B00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3C315C4-9D09-7F4F-C164-F90F1F2AD9C9}"/>
              </a:ext>
            </a:extLst>
          </p:cNvPr>
          <p:cNvSpPr txBox="1"/>
          <p:nvPr/>
        </p:nvSpPr>
        <p:spPr>
          <a:xfrm>
            <a:off x="1611290" y="296549"/>
            <a:ext cx="3429000" cy="1167756"/>
          </a:xfrm>
          <a:prstGeom prst="rect">
            <a:avLst/>
          </a:prstGeom>
          <a:noFill/>
        </p:spPr>
        <p:txBody>
          <a:bodyPr wrap="square">
            <a:spAutoFit/>
          </a:bodyPr>
          <a:lstStyle/>
          <a:p>
            <a:pPr algn="ctr">
              <a:lnSpc>
                <a:spcPct val="115000"/>
              </a:lnSpc>
              <a:spcAft>
                <a:spcPts val="800"/>
              </a:spcAft>
              <a:buNone/>
              <a:tabLst>
                <a:tab pos="2298700" algn="l"/>
              </a:tabLst>
            </a:pPr>
            <a:r>
              <a:rPr lang="fr-FR" sz="2000" b="1" kern="100" dirty="0">
                <a:ln w="9525" cap="rnd" cmpd="sng" algn="ctr">
                  <a:solidFill>
                    <a:srgbClr val="163E64"/>
                  </a:solidFill>
                  <a:prstDash val="solid"/>
                  <a:bevel/>
                </a:ln>
                <a:effectLst/>
                <a:latin typeface="Arial" panose="020B0604020202020204" pitchFamily="34" charset="0"/>
                <a:ea typeface="Aptos" panose="020B0004020202020204" pitchFamily="34" charset="0"/>
                <a:cs typeface="Arial" panose="020B0604020202020204" pitchFamily="34" charset="0"/>
              </a:rPr>
              <a:t>SKILLMATCH</a:t>
            </a:r>
            <a:endParaRPr lang="fr-FR" sz="1600" kern="100" dirty="0">
              <a:effectLst/>
              <a:latin typeface="Aptos" panose="020B0004020202020204" pitchFamily="34" charset="0"/>
              <a:ea typeface="Aptos" panose="020B0004020202020204" pitchFamily="34" charset="0"/>
              <a:cs typeface="Arial" panose="020B0604020202020204" pitchFamily="34" charset="0"/>
            </a:endParaRPr>
          </a:p>
          <a:p>
            <a:pPr algn="ctr">
              <a:lnSpc>
                <a:spcPct val="115000"/>
              </a:lnSpc>
              <a:spcAft>
                <a:spcPts val="800"/>
              </a:spcAft>
              <a:tabLst>
                <a:tab pos="2298700" algn="l"/>
              </a:tabLst>
            </a:pPr>
            <a:r>
              <a:rPr lang="fr-FR" sz="1800" kern="100" dirty="0">
                <a:effectLst/>
                <a:latin typeface="Arial" panose="020B0604020202020204" pitchFamily="34" charset="0"/>
                <a:ea typeface="Aptos" panose="020B0004020202020204" pitchFamily="34" charset="0"/>
                <a:cs typeface="Arial" panose="020B0604020202020204" pitchFamily="34" charset="0"/>
              </a:rPr>
              <a:t>Plateforme de Mise en Relation Professionnelle</a:t>
            </a:r>
            <a:endParaRPr lang="fr-FR" sz="1600" kern="100" dirty="0">
              <a:effectLst/>
              <a:latin typeface="Aptos" panose="020B0004020202020204" pitchFamily="34" charset="0"/>
              <a:ea typeface="Aptos" panose="020B00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95DAF60C-BDF6-ADA5-3CDB-F6C8D1654FE0}"/>
              </a:ext>
            </a:extLst>
          </p:cNvPr>
          <p:cNvCxnSpPr/>
          <p:nvPr/>
        </p:nvCxnSpPr>
        <p:spPr>
          <a:xfrm flipV="1">
            <a:off x="3164568" y="17043672"/>
            <a:ext cx="1447800" cy="9525"/>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11" name="Rectangle 3">
            <a:extLst>
              <a:ext uri="{FF2B5EF4-FFF2-40B4-BE49-F238E27FC236}">
                <a16:creationId xmlns:a16="http://schemas.microsoft.com/office/drawing/2014/main" id="{96C42D57-AAFD-F76F-519C-A8A5543DFC6E}"/>
              </a:ext>
            </a:extLst>
          </p:cNvPr>
          <p:cNvSpPr>
            <a:spLocks noChangeArrowheads="1"/>
          </p:cNvSpPr>
          <p:nvPr/>
        </p:nvSpPr>
        <p:spPr bwMode="auto">
          <a:xfrm>
            <a:off x="1001803" y="4576471"/>
            <a:ext cx="485439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98700" algn="l"/>
              </a:tabLst>
              <a:defRPr>
                <a:solidFill>
                  <a:schemeClr val="tx1"/>
                </a:solidFill>
                <a:latin typeface="Arial" panose="020B0604020202020204" pitchFamily="34" charset="0"/>
              </a:defRPr>
            </a:lvl1pPr>
            <a:lvl2pPr eaLnBrk="0" fontAlgn="base" hangingPunct="0">
              <a:spcBef>
                <a:spcPct val="0"/>
              </a:spcBef>
              <a:spcAft>
                <a:spcPct val="0"/>
              </a:spcAft>
              <a:tabLst>
                <a:tab pos="2298700" algn="l"/>
              </a:tabLst>
              <a:defRPr>
                <a:solidFill>
                  <a:schemeClr val="tx1"/>
                </a:solidFill>
                <a:latin typeface="Arial" panose="020B0604020202020204" pitchFamily="34" charset="0"/>
              </a:defRPr>
            </a:lvl2pPr>
            <a:lvl3pPr eaLnBrk="0" fontAlgn="base" hangingPunct="0">
              <a:spcBef>
                <a:spcPct val="0"/>
              </a:spcBef>
              <a:spcAft>
                <a:spcPct val="0"/>
              </a:spcAft>
              <a:tabLst>
                <a:tab pos="2298700" algn="l"/>
              </a:tabLst>
              <a:defRPr>
                <a:solidFill>
                  <a:schemeClr val="tx1"/>
                </a:solidFill>
                <a:latin typeface="Arial" panose="020B0604020202020204" pitchFamily="34" charset="0"/>
              </a:defRPr>
            </a:lvl3pPr>
            <a:lvl4pPr eaLnBrk="0" fontAlgn="base" hangingPunct="0">
              <a:spcBef>
                <a:spcPct val="0"/>
              </a:spcBef>
              <a:spcAft>
                <a:spcPct val="0"/>
              </a:spcAft>
              <a:tabLst>
                <a:tab pos="2298700" algn="l"/>
              </a:tabLst>
              <a:defRPr>
                <a:solidFill>
                  <a:schemeClr val="tx1"/>
                </a:solidFill>
                <a:latin typeface="Arial" panose="020B0604020202020204" pitchFamily="34" charset="0"/>
              </a:defRPr>
            </a:lvl4pPr>
            <a:lvl5pPr eaLnBrk="0" fontAlgn="base" hangingPunct="0">
              <a:spcBef>
                <a:spcPct val="0"/>
              </a:spcBef>
              <a:spcAft>
                <a:spcPct val="0"/>
              </a:spcAft>
              <a:tabLst>
                <a:tab pos="2298700" algn="l"/>
              </a:tabLst>
              <a:defRPr>
                <a:solidFill>
                  <a:schemeClr val="tx1"/>
                </a:solidFill>
                <a:latin typeface="Arial" panose="020B0604020202020204" pitchFamily="34" charset="0"/>
              </a:defRPr>
            </a:lvl5pPr>
            <a:lvl6pPr eaLnBrk="0" fontAlgn="base" hangingPunct="0">
              <a:spcBef>
                <a:spcPct val="0"/>
              </a:spcBef>
              <a:spcAft>
                <a:spcPct val="0"/>
              </a:spcAft>
              <a:tabLst>
                <a:tab pos="2298700" algn="l"/>
              </a:tabLst>
              <a:defRPr>
                <a:solidFill>
                  <a:schemeClr val="tx1"/>
                </a:solidFill>
                <a:latin typeface="Arial" panose="020B0604020202020204" pitchFamily="34" charset="0"/>
              </a:defRPr>
            </a:lvl6pPr>
            <a:lvl7pPr eaLnBrk="0" fontAlgn="base" hangingPunct="0">
              <a:spcBef>
                <a:spcPct val="0"/>
              </a:spcBef>
              <a:spcAft>
                <a:spcPct val="0"/>
              </a:spcAft>
              <a:tabLst>
                <a:tab pos="2298700" algn="l"/>
              </a:tabLst>
              <a:defRPr>
                <a:solidFill>
                  <a:schemeClr val="tx1"/>
                </a:solidFill>
                <a:latin typeface="Arial" panose="020B0604020202020204" pitchFamily="34" charset="0"/>
              </a:defRPr>
            </a:lvl7pPr>
            <a:lvl8pPr eaLnBrk="0" fontAlgn="base" hangingPunct="0">
              <a:spcBef>
                <a:spcPct val="0"/>
              </a:spcBef>
              <a:spcAft>
                <a:spcPct val="0"/>
              </a:spcAft>
              <a:tabLst>
                <a:tab pos="2298700" algn="l"/>
              </a:tabLst>
              <a:defRPr>
                <a:solidFill>
                  <a:schemeClr val="tx1"/>
                </a:solidFill>
                <a:latin typeface="Arial" panose="020B0604020202020204" pitchFamily="34" charset="0"/>
              </a:defRPr>
            </a:lvl8pPr>
            <a:lvl9pPr eaLnBrk="0" fontAlgn="base" hangingPunct="0">
              <a:spcBef>
                <a:spcPct val="0"/>
              </a:spcBef>
              <a:spcAft>
                <a:spcPct val="0"/>
              </a:spcAft>
              <a:tabLst>
                <a:tab pos="229870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2298700" algn="l"/>
              </a:tabLst>
            </a:pPr>
            <a:r>
              <a:rPr kumimoji="0" lang="fr-FR" altLang="fr-FR" sz="1300"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PROJET DE SYNTHESE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3" name="Picture 12" descr="A screenshot of a website&#10;&#10;AI-generated content may be incorrect.">
            <a:extLst>
              <a:ext uri="{FF2B5EF4-FFF2-40B4-BE49-F238E27FC236}">
                <a16:creationId xmlns:a16="http://schemas.microsoft.com/office/drawing/2014/main" id="{6E43B80B-0C60-147D-AD34-F921DBEAD71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750" y="1703307"/>
            <a:ext cx="6032500" cy="2702560"/>
          </a:xfrm>
          <a:prstGeom prst="rect">
            <a:avLst/>
          </a:prstGeom>
          <a:noFill/>
          <a:ln>
            <a:noFill/>
          </a:ln>
        </p:spPr>
      </p:pic>
      <p:sp>
        <p:nvSpPr>
          <p:cNvPr id="14" name="Rectangle 5">
            <a:extLst>
              <a:ext uri="{FF2B5EF4-FFF2-40B4-BE49-F238E27FC236}">
                <a16:creationId xmlns:a16="http://schemas.microsoft.com/office/drawing/2014/main" id="{722615FC-F989-32E1-E589-356A8E3C722A}"/>
              </a:ext>
            </a:extLst>
          </p:cNvPr>
          <p:cNvSpPr>
            <a:spLocks noChangeArrowheads="1"/>
          </p:cNvSpPr>
          <p:nvPr/>
        </p:nvSpPr>
        <p:spPr bwMode="auto">
          <a:xfrm>
            <a:off x="412750" y="5212393"/>
            <a:ext cx="6032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sp>
        <p:nvSpPr>
          <p:cNvPr id="16" name="Rectangle 6">
            <a:extLst>
              <a:ext uri="{FF2B5EF4-FFF2-40B4-BE49-F238E27FC236}">
                <a16:creationId xmlns:a16="http://schemas.microsoft.com/office/drawing/2014/main" id="{4875B27F-06CF-1299-E54A-9CA9708AA33C}"/>
              </a:ext>
            </a:extLst>
          </p:cNvPr>
          <p:cNvSpPr>
            <a:spLocks noChangeArrowheads="1"/>
          </p:cNvSpPr>
          <p:nvPr/>
        </p:nvSpPr>
        <p:spPr bwMode="auto">
          <a:xfrm>
            <a:off x="834118" y="5269066"/>
            <a:ext cx="5600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300" b="0" i="0" u="none" strike="noStrike" cap="none" normalizeH="0" baseline="0" dirty="0">
                <a:ln>
                  <a:noFill/>
                </a:ln>
                <a:solidFill>
                  <a:srgbClr val="156082"/>
                </a:solidFill>
                <a:effectLst/>
                <a:latin typeface="Arial" panose="020B0604020202020204" pitchFamily="34" charset="0"/>
                <a:ea typeface="Aptos" panose="020B0004020202020204" pitchFamily="34" charset="0"/>
                <a:cs typeface="Arial" panose="020B0604020202020204" pitchFamily="34" charset="0"/>
              </a:rPr>
              <a:t>DEVELOPPEMENT D</a:t>
            </a:r>
            <a:r>
              <a:rPr kumimoji="0" lang="fr-FR" altLang="fr-FR" sz="1300" b="0" i="0" u="none" strike="noStrike" cap="none" normalizeH="0" baseline="0" dirty="0">
                <a:ln>
                  <a:noFill/>
                </a:ln>
                <a:solidFill>
                  <a:srgbClr val="156082"/>
                </a:solidFill>
                <a:effectLst/>
                <a:latin typeface="Aptos" panose="020B0004020202020204" pitchFamily="34" charset="0"/>
                <a:ea typeface="Aptos" panose="020B0004020202020204" pitchFamily="34" charset="0"/>
                <a:cs typeface="Arial" panose="020B0604020202020204" pitchFamily="34" charset="0"/>
              </a:rPr>
              <a:t>’</a:t>
            </a:r>
            <a:r>
              <a:rPr kumimoji="0" lang="fr-FR" altLang="fr-FR" sz="1300" b="0" i="0" u="none" strike="noStrike" cap="none" normalizeH="0" baseline="0" dirty="0">
                <a:ln>
                  <a:noFill/>
                </a:ln>
                <a:solidFill>
                  <a:srgbClr val="156082"/>
                </a:solidFill>
                <a:effectLst/>
                <a:latin typeface="Arial" panose="020B0604020202020204" pitchFamily="34" charset="0"/>
                <a:ea typeface="Aptos" panose="020B0004020202020204" pitchFamily="34" charset="0"/>
                <a:cs typeface="Arial" panose="020B0604020202020204" pitchFamily="34" charset="0"/>
              </a:rPr>
              <a:t>UNE PLATEFORME DE MISE EN RELATION ENTREPRISES-CANDIDATS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cxnSp>
        <p:nvCxnSpPr>
          <p:cNvPr id="21" name="Straight Connector 20">
            <a:extLst>
              <a:ext uri="{FF2B5EF4-FFF2-40B4-BE49-F238E27FC236}">
                <a16:creationId xmlns:a16="http://schemas.microsoft.com/office/drawing/2014/main" id="{AC71A99E-493A-6199-9A66-47A3C7CF9244}"/>
              </a:ext>
            </a:extLst>
          </p:cNvPr>
          <p:cNvCxnSpPr/>
          <p:nvPr/>
        </p:nvCxnSpPr>
        <p:spPr>
          <a:xfrm>
            <a:off x="2739390" y="4982680"/>
            <a:ext cx="1379220" cy="0"/>
          </a:xfrm>
          <a:prstGeom prst="line">
            <a:avLst/>
          </a:prstGeom>
        </p:spPr>
        <p:style>
          <a:lnRef idx="3">
            <a:schemeClr val="accent4"/>
          </a:lnRef>
          <a:fillRef idx="0">
            <a:schemeClr val="accent4"/>
          </a:fillRef>
          <a:effectRef idx="2">
            <a:schemeClr val="accent4"/>
          </a:effectRef>
          <a:fontRef idx="minor">
            <a:schemeClr val="tx1"/>
          </a:fontRef>
        </p:style>
      </p:cxnSp>
      <p:sp>
        <p:nvSpPr>
          <p:cNvPr id="23" name="TextBox 22">
            <a:extLst>
              <a:ext uri="{FF2B5EF4-FFF2-40B4-BE49-F238E27FC236}">
                <a16:creationId xmlns:a16="http://schemas.microsoft.com/office/drawing/2014/main" id="{D3BBF6DB-1B61-A834-27D5-67E40D04EB7D}"/>
              </a:ext>
            </a:extLst>
          </p:cNvPr>
          <p:cNvSpPr txBox="1"/>
          <p:nvPr/>
        </p:nvSpPr>
        <p:spPr>
          <a:xfrm>
            <a:off x="784588" y="5841285"/>
            <a:ext cx="5600700" cy="539315"/>
          </a:xfrm>
          <a:prstGeom prst="rect">
            <a:avLst/>
          </a:prstGeom>
          <a:noFill/>
        </p:spPr>
        <p:txBody>
          <a:bodyPr wrap="square">
            <a:spAutoFit/>
          </a:bodyPr>
          <a:lstStyle/>
          <a:p>
            <a:pPr algn="ctr">
              <a:lnSpc>
                <a:spcPct val="115000"/>
              </a:lnSpc>
              <a:spcAft>
                <a:spcPts val="800"/>
              </a:spcAft>
              <a:tabLst>
                <a:tab pos="838200" algn="l"/>
              </a:tabLst>
            </a:pPr>
            <a:r>
              <a:rPr lang="fr-FR" sz="1300" kern="100" dirty="0">
                <a:ln>
                  <a:noFill/>
                </a:ln>
                <a:solidFill>
                  <a:srgbClr val="000000"/>
                </a:solidFill>
                <a:effectLst>
                  <a:outerShdw blurRad="38100" dist="19050" dir="2700000" algn="tl">
                    <a:schemeClr val="dk1">
                      <a:alpha val="40000"/>
                    </a:schemeClr>
                  </a:outerShdw>
                </a:effectLst>
                <a:latin typeface="Arial" panose="020B0604020202020204" pitchFamily="34" charset="0"/>
                <a:ea typeface="Aptos" panose="020B0004020202020204" pitchFamily="34" charset="0"/>
                <a:cs typeface="Arial" panose="020B0604020202020204" pitchFamily="34" charset="0"/>
              </a:rPr>
              <a:t>Innovation technologique dans le domaine du recrutement digital et de la mise en relation professionnelle</a:t>
            </a:r>
            <a:endParaRPr lang="fr-FR" sz="13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0D0C6A4C-201B-CB0E-DE9A-A58DA85ABEE6}"/>
              </a:ext>
            </a:extLst>
          </p:cNvPr>
          <p:cNvSpPr/>
          <p:nvPr/>
        </p:nvSpPr>
        <p:spPr>
          <a:xfrm>
            <a:off x="784588" y="7314475"/>
            <a:ext cx="1476375" cy="1095375"/>
          </a:xfrm>
          <a:prstGeom prst="round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800"/>
              </a:spcAft>
            </a:pPr>
            <a:r>
              <a:rPr lang="fr-FR" sz="1200" kern="100">
                <a:effectLst/>
                <a:ea typeface="Aptos" panose="020B0004020202020204" pitchFamily="34" charset="0"/>
                <a:cs typeface="Arial" panose="020B0604020202020204" pitchFamily="34" charset="0"/>
              </a:rPr>
              <a:t>LFHAL JOAIRIA</a:t>
            </a:r>
          </a:p>
        </p:txBody>
      </p:sp>
      <p:sp>
        <p:nvSpPr>
          <p:cNvPr id="25" name="Text Box 17">
            <a:extLst>
              <a:ext uri="{FF2B5EF4-FFF2-40B4-BE49-F238E27FC236}">
                <a16:creationId xmlns:a16="http://schemas.microsoft.com/office/drawing/2014/main" id="{36CDF405-2618-8230-DAF1-215268F502E7}"/>
              </a:ext>
            </a:extLst>
          </p:cNvPr>
          <p:cNvSpPr txBox="1"/>
          <p:nvPr/>
        </p:nvSpPr>
        <p:spPr>
          <a:xfrm>
            <a:off x="936988" y="7085875"/>
            <a:ext cx="1200150" cy="25717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800"/>
              </a:spcAft>
            </a:pPr>
            <a:r>
              <a:rPr lang="fr-FR" sz="1200" kern="100" dirty="0">
                <a:effectLst/>
                <a:ea typeface="Aptos" panose="020B0004020202020204" pitchFamily="34" charset="0"/>
                <a:cs typeface="Arial" panose="020B0604020202020204" pitchFamily="34" charset="0"/>
              </a:rPr>
              <a:t>ENCADRE PAR</a:t>
            </a:r>
          </a:p>
        </p:txBody>
      </p:sp>
      <p:sp>
        <p:nvSpPr>
          <p:cNvPr id="26" name="Rectangle: Rounded Corners 25">
            <a:extLst>
              <a:ext uri="{FF2B5EF4-FFF2-40B4-BE49-F238E27FC236}">
                <a16:creationId xmlns:a16="http://schemas.microsoft.com/office/drawing/2014/main" id="{83D269CB-0615-AB5F-72DC-3D4304B0CC53}"/>
              </a:ext>
            </a:extLst>
          </p:cNvPr>
          <p:cNvSpPr/>
          <p:nvPr/>
        </p:nvSpPr>
        <p:spPr>
          <a:xfrm>
            <a:off x="4398373" y="7214463"/>
            <a:ext cx="1986915" cy="1400175"/>
          </a:xfrm>
          <a:prstGeom prst="round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lnSpc>
                <a:spcPct val="115000"/>
              </a:lnSpc>
              <a:spcAft>
                <a:spcPts val="800"/>
              </a:spcAft>
              <a:buNone/>
            </a:pPr>
            <a:r>
              <a:rPr lang="fr-FR" sz="1200" kern="100">
                <a:effectLst/>
                <a:ea typeface="Aptos" panose="020B0004020202020204" pitchFamily="34" charset="0"/>
                <a:cs typeface="Arial" panose="020B0604020202020204" pitchFamily="34" charset="0"/>
              </a:rPr>
              <a:t>KANBOUH ZOUHAIR</a:t>
            </a:r>
          </a:p>
          <a:p>
            <a:pPr algn="just">
              <a:lnSpc>
                <a:spcPct val="115000"/>
              </a:lnSpc>
              <a:spcAft>
                <a:spcPts val="800"/>
              </a:spcAft>
              <a:buNone/>
            </a:pPr>
            <a:r>
              <a:rPr lang="fr-FR" sz="1200" kern="100">
                <a:effectLst/>
                <a:ea typeface="Aptos" panose="020B0004020202020204" pitchFamily="34" charset="0"/>
                <a:cs typeface="Arial" panose="020B0604020202020204" pitchFamily="34" charset="0"/>
              </a:rPr>
              <a:t>AIT EL HADJ ISMAIL</a:t>
            </a:r>
          </a:p>
          <a:p>
            <a:pPr algn="just">
              <a:lnSpc>
                <a:spcPct val="115000"/>
              </a:lnSpc>
              <a:spcAft>
                <a:spcPts val="800"/>
              </a:spcAft>
              <a:buNone/>
            </a:pPr>
            <a:r>
              <a:rPr lang="fr-FR" sz="1200" kern="100">
                <a:effectLst/>
                <a:ea typeface="Aptos" panose="020B0004020202020204" pitchFamily="34" charset="0"/>
                <a:cs typeface="Arial" panose="020B0604020202020204" pitchFamily="34" charset="0"/>
              </a:rPr>
              <a:t>EL ALILTI YASSINE</a:t>
            </a:r>
          </a:p>
          <a:p>
            <a:pPr algn="just">
              <a:lnSpc>
                <a:spcPct val="115000"/>
              </a:lnSpc>
              <a:spcAft>
                <a:spcPts val="800"/>
              </a:spcAft>
            </a:pPr>
            <a:r>
              <a:rPr lang="fr-FR" sz="1200" kern="100">
                <a:effectLst/>
                <a:ea typeface="Aptos" panose="020B0004020202020204" pitchFamily="34" charset="0"/>
                <a:cs typeface="Arial" panose="020B0604020202020204" pitchFamily="34" charset="0"/>
              </a:rPr>
              <a:t>EL KHATIB CHAIMAE</a:t>
            </a:r>
          </a:p>
        </p:txBody>
      </p:sp>
      <p:sp>
        <p:nvSpPr>
          <p:cNvPr id="27" name="Text Box 17">
            <a:extLst>
              <a:ext uri="{FF2B5EF4-FFF2-40B4-BE49-F238E27FC236}">
                <a16:creationId xmlns:a16="http://schemas.microsoft.com/office/drawing/2014/main" id="{FD4C946C-8E8D-EAFC-2803-704584FCF365}"/>
              </a:ext>
            </a:extLst>
          </p:cNvPr>
          <p:cNvSpPr txBox="1"/>
          <p:nvPr/>
        </p:nvSpPr>
        <p:spPr>
          <a:xfrm>
            <a:off x="4863828" y="6928078"/>
            <a:ext cx="1104265" cy="31559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800"/>
              </a:spcAft>
            </a:pPr>
            <a:r>
              <a:rPr lang="fr-FR" sz="1200" kern="100">
                <a:effectLst/>
                <a:ea typeface="Aptos" panose="020B0004020202020204" pitchFamily="34" charset="0"/>
                <a:cs typeface="Arial" panose="020B0604020202020204" pitchFamily="34" charset="0"/>
              </a:rPr>
              <a:t>REALISE PAR</a:t>
            </a:r>
          </a:p>
        </p:txBody>
      </p:sp>
      <p:sp>
        <p:nvSpPr>
          <p:cNvPr id="35" name="Rectangle 14">
            <a:extLst>
              <a:ext uri="{FF2B5EF4-FFF2-40B4-BE49-F238E27FC236}">
                <a16:creationId xmlns:a16="http://schemas.microsoft.com/office/drawing/2014/main" id="{8768999A-29DD-20D2-4BF7-C0712FF95A75}"/>
              </a:ext>
            </a:extLst>
          </p:cNvPr>
          <p:cNvSpPr>
            <a:spLocks noChangeArrowheads="1"/>
          </p:cNvSpPr>
          <p:nvPr/>
        </p:nvSpPr>
        <p:spPr bwMode="auto">
          <a:xfrm>
            <a:off x="205468" y="4114800"/>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36" name="Rectangle 16">
            <a:extLst>
              <a:ext uri="{FF2B5EF4-FFF2-40B4-BE49-F238E27FC236}">
                <a16:creationId xmlns:a16="http://schemas.microsoft.com/office/drawing/2014/main" id="{9DB41D40-57A5-4635-FE66-866CB9DF7D82}"/>
              </a:ext>
            </a:extLst>
          </p:cNvPr>
          <p:cNvSpPr>
            <a:spLocks noChangeArrowheads="1"/>
          </p:cNvSpPr>
          <p:nvPr/>
        </p:nvSpPr>
        <p:spPr bwMode="auto">
          <a:xfrm>
            <a:off x="1880176" y="6562421"/>
            <a:ext cx="3145262"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38200" algn="l"/>
              </a:tabLst>
              <a:defRPr>
                <a:solidFill>
                  <a:schemeClr val="tx1"/>
                </a:solidFill>
                <a:latin typeface="Arial" panose="020B0604020202020204" pitchFamily="34" charset="0"/>
              </a:defRPr>
            </a:lvl1pPr>
            <a:lvl2pPr eaLnBrk="0" fontAlgn="base" hangingPunct="0">
              <a:spcBef>
                <a:spcPct val="0"/>
              </a:spcBef>
              <a:spcAft>
                <a:spcPct val="0"/>
              </a:spcAft>
              <a:tabLst>
                <a:tab pos="838200" algn="l"/>
              </a:tabLst>
              <a:defRPr>
                <a:solidFill>
                  <a:schemeClr val="tx1"/>
                </a:solidFill>
                <a:latin typeface="Arial" panose="020B0604020202020204" pitchFamily="34" charset="0"/>
              </a:defRPr>
            </a:lvl2pPr>
            <a:lvl3pPr eaLnBrk="0" fontAlgn="base" hangingPunct="0">
              <a:spcBef>
                <a:spcPct val="0"/>
              </a:spcBef>
              <a:spcAft>
                <a:spcPct val="0"/>
              </a:spcAft>
              <a:tabLst>
                <a:tab pos="838200" algn="l"/>
              </a:tabLst>
              <a:defRPr>
                <a:solidFill>
                  <a:schemeClr val="tx1"/>
                </a:solidFill>
                <a:latin typeface="Arial" panose="020B0604020202020204" pitchFamily="34" charset="0"/>
              </a:defRPr>
            </a:lvl3pPr>
            <a:lvl4pPr eaLnBrk="0" fontAlgn="base" hangingPunct="0">
              <a:spcBef>
                <a:spcPct val="0"/>
              </a:spcBef>
              <a:spcAft>
                <a:spcPct val="0"/>
              </a:spcAft>
              <a:tabLst>
                <a:tab pos="838200" algn="l"/>
              </a:tabLst>
              <a:defRPr>
                <a:solidFill>
                  <a:schemeClr val="tx1"/>
                </a:solidFill>
                <a:latin typeface="Arial" panose="020B0604020202020204" pitchFamily="34" charset="0"/>
              </a:defRPr>
            </a:lvl4pPr>
            <a:lvl5pPr eaLnBrk="0" fontAlgn="base" hangingPunct="0">
              <a:spcBef>
                <a:spcPct val="0"/>
              </a:spcBef>
              <a:spcAft>
                <a:spcPct val="0"/>
              </a:spcAft>
              <a:tabLst>
                <a:tab pos="838200" algn="l"/>
              </a:tabLst>
              <a:defRPr>
                <a:solidFill>
                  <a:schemeClr val="tx1"/>
                </a:solidFill>
                <a:latin typeface="Arial" panose="020B0604020202020204" pitchFamily="34" charset="0"/>
              </a:defRPr>
            </a:lvl5pPr>
            <a:lvl6pPr eaLnBrk="0" fontAlgn="base" hangingPunct="0">
              <a:spcBef>
                <a:spcPct val="0"/>
              </a:spcBef>
              <a:spcAft>
                <a:spcPct val="0"/>
              </a:spcAft>
              <a:tabLst>
                <a:tab pos="838200" algn="l"/>
              </a:tabLst>
              <a:defRPr>
                <a:solidFill>
                  <a:schemeClr val="tx1"/>
                </a:solidFill>
                <a:latin typeface="Arial" panose="020B0604020202020204" pitchFamily="34" charset="0"/>
              </a:defRPr>
            </a:lvl6pPr>
            <a:lvl7pPr eaLnBrk="0" fontAlgn="base" hangingPunct="0">
              <a:spcBef>
                <a:spcPct val="0"/>
              </a:spcBef>
              <a:spcAft>
                <a:spcPct val="0"/>
              </a:spcAft>
              <a:tabLst>
                <a:tab pos="838200" algn="l"/>
              </a:tabLst>
              <a:defRPr>
                <a:solidFill>
                  <a:schemeClr val="tx1"/>
                </a:solidFill>
                <a:latin typeface="Arial" panose="020B0604020202020204" pitchFamily="34" charset="0"/>
              </a:defRPr>
            </a:lvl7pPr>
            <a:lvl8pPr eaLnBrk="0" fontAlgn="base" hangingPunct="0">
              <a:spcBef>
                <a:spcPct val="0"/>
              </a:spcBef>
              <a:spcAft>
                <a:spcPct val="0"/>
              </a:spcAft>
              <a:tabLst>
                <a:tab pos="838200" algn="l"/>
              </a:tabLst>
              <a:defRPr>
                <a:solidFill>
                  <a:schemeClr val="tx1"/>
                </a:solidFill>
                <a:latin typeface="Arial" panose="020B0604020202020204" pitchFamily="34" charset="0"/>
              </a:defRPr>
            </a:lvl8pPr>
            <a:lvl9pPr eaLnBrk="0" fontAlgn="base" hangingPunct="0">
              <a:spcBef>
                <a:spcPct val="0"/>
              </a:spcBef>
              <a:spcAft>
                <a:spcPct val="0"/>
              </a:spcAft>
              <a:tabLst>
                <a:tab pos="83820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838200" algn="l"/>
              </a:tabLst>
            </a:pPr>
            <a:r>
              <a:rPr kumimoji="0" lang="fr-FR" altLang="fr-FR" sz="1300" b="0" i="0" u="none" strike="noStrike" cap="none" normalizeH="0" baseline="0" dirty="0">
                <a:ln>
                  <a:noFill/>
                </a:ln>
                <a:solidFill>
                  <a:srgbClr val="156082"/>
                </a:solidFill>
                <a:effectLst/>
                <a:latin typeface="Arial" panose="020B0604020202020204" pitchFamily="34" charset="0"/>
                <a:ea typeface="Aptos" panose="020B0004020202020204" pitchFamily="34" charset="0"/>
                <a:cs typeface="Arial" panose="020B0604020202020204" pitchFamily="34" charset="0"/>
              </a:rPr>
              <a:t>Ann</a:t>
            </a:r>
            <a:r>
              <a:rPr kumimoji="0" lang="fr-FR" altLang="fr-FR" sz="1300" b="0" i="0" u="none" strike="noStrike" cap="none" normalizeH="0" baseline="0" dirty="0">
                <a:ln>
                  <a:noFill/>
                </a:ln>
                <a:solidFill>
                  <a:srgbClr val="156082"/>
                </a:solidFill>
                <a:effectLst/>
                <a:latin typeface="Aptos" panose="020B0004020202020204" pitchFamily="34" charset="0"/>
                <a:ea typeface="Aptos" panose="020B0004020202020204" pitchFamily="34" charset="0"/>
                <a:cs typeface="Arial" panose="020B0604020202020204" pitchFamily="34" charset="0"/>
              </a:rPr>
              <a:t>é</a:t>
            </a:r>
            <a:r>
              <a:rPr kumimoji="0" lang="fr-FR" altLang="fr-FR" sz="1300" b="0" i="0" u="none" strike="noStrike" cap="none" normalizeH="0" baseline="0" dirty="0">
                <a:ln>
                  <a:noFill/>
                </a:ln>
                <a:solidFill>
                  <a:srgbClr val="156082"/>
                </a:solidFill>
                <a:effectLst/>
                <a:latin typeface="Arial" panose="020B0604020202020204" pitchFamily="34" charset="0"/>
                <a:ea typeface="Aptos" panose="020B0004020202020204" pitchFamily="34" charset="0"/>
                <a:cs typeface="Arial" panose="020B0604020202020204" pitchFamily="34" charset="0"/>
              </a:rPr>
              <a:t>e De Formation</a:t>
            </a:r>
            <a:r>
              <a:rPr kumimoji="0" lang="fr-FR" altLang="fr-FR" sz="1300" b="0" i="0" u="none" strike="noStrike" cap="none" normalizeH="0" baseline="0" dirty="0">
                <a:ln>
                  <a:noFill/>
                </a:ln>
                <a:solidFill>
                  <a:srgbClr val="156082"/>
                </a:solidFill>
                <a:effectLst/>
                <a:latin typeface="Aptos" panose="020B0004020202020204" pitchFamily="34" charset="0"/>
                <a:ea typeface="Aptos" panose="020B0004020202020204" pitchFamily="34" charset="0"/>
                <a:cs typeface="Arial" panose="020B0604020202020204" pitchFamily="34" charset="0"/>
              </a:rPr>
              <a:t> </a:t>
            </a:r>
            <a:r>
              <a:rPr kumimoji="0" lang="fr-FR" altLang="fr-FR" sz="1300" b="0" i="0" u="none" strike="noStrike" cap="none" normalizeH="0" baseline="0" dirty="0">
                <a:ln>
                  <a:noFill/>
                </a:ln>
                <a:solidFill>
                  <a:srgbClr val="156082"/>
                </a:solidFill>
                <a:effectLst/>
                <a:latin typeface="Arial" panose="020B0604020202020204" pitchFamily="34" charset="0"/>
                <a:ea typeface="Aptos" panose="020B0004020202020204" pitchFamily="34" charset="0"/>
                <a:cs typeface="Arial" panose="020B0604020202020204" pitchFamily="34" charset="0"/>
              </a:rPr>
              <a:t>: 2023 - 2025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6619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CA5B5-E194-1EAA-7EA1-6E500BA1871F}"/>
              </a:ext>
            </a:extLst>
          </p:cNvPr>
          <p:cNvSpPr>
            <a:spLocks noGrp="1"/>
          </p:cNvSpPr>
          <p:nvPr>
            <p:ph type="title"/>
          </p:nvPr>
        </p:nvSpPr>
        <p:spPr>
          <a:xfrm>
            <a:off x="1257209" y="434892"/>
            <a:ext cx="4343580" cy="807418"/>
          </a:xfrm>
        </p:spPr>
        <p:txBody>
          <a:bodyPr>
            <a:normAutofit/>
          </a:bodyPr>
          <a:lstStyle/>
          <a:p>
            <a:pPr algn="ctr"/>
            <a:r>
              <a:rPr lang="fr-FR" sz="2000" kern="100" dirty="0">
                <a:ln>
                  <a:noFill/>
                </a:ln>
                <a:solidFill>
                  <a:srgbClr val="000000"/>
                </a:solidFill>
                <a:effectLst>
                  <a:outerShdw blurRad="38100" dist="19050" dir="2700000" algn="tl">
                    <a:schemeClr val="dk1">
                      <a:alpha val="40000"/>
                    </a:schemeClr>
                  </a:outerShdw>
                </a:effectLst>
                <a:latin typeface="+mn-lt"/>
                <a:ea typeface="Aptos" panose="020B0004020202020204" pitchFamily="34" charset="0"/>
                <a:cs typeface="Arial" panose="020B0604020202020204" pitchFamily="34" charset="0"/>
              </a:rPr>
              <a:t>Présentation du projet : SKILLMATCH</a:t>
            </a:r>
            <a:endParaRPr lang="fr-FR" sz="2000" dirty="0">
              <a:latin typeface="+mn-lt"/>
            </a:endParaRPr>
          </a:p>
        </p:txBody>
      </p:sp>
      <p:sp>
        <p:nvSpPr>
          <p:cNvPr id="3" name="Content Placeholder 2">
            <a:extLst>
              <a:ext uri="{FF2B5EF4-FFF2-40B4-BE49-F238E27FC236}">
                <a16:creationId xmlns:a16="http://schemas.microsoft.com/office/drawing/2014/main" id="{FF184D61-A88D-F5DC-CF0E-2AF47225C466}"/>
              </a:ext>
            </a:extLst>
          </p:cNvPr>
          <p:cNvSpPr>
            <a:spLocks noGrp="1"/>
          </p:cNvSpPr>
          <p:nvPr>
            <p:ph idx="1"/>
          </p:nvPr>
        </p:nvSpPr>
        <p:spPr>
          <a:xfrm>
            <a:off x="471487" y="1458412"/>
            <a:ext cx="5915025" cy="6014480"/>
          </a:xfrm>
          <a:ln w="3175">
            <a:solidFill>
              <a:schemeClr val="accent1"/>
            </a:solidFill>
          </a:ln>
        </p:spPr>
        <p:style>
          <a:lnRef idx="2">
            <a:schemeClr val="dk1"/>
          </a:lnRef>
          <a:fillRef idx="1">
            <a:schemeClr val="lt1"/>
          </a:fillRef>
          <a:effectRef idx="0">
            <a:schemeClr val="dk1"/>
          </a:effectRef>
          <a:fontRef idx="minor">
            <a:schemeClr val="dk1"/>
          </a:fontRef>
        </p:style>
        <p:txBody>
          <a:bodyPr>
            <a:normAutofit fontScale="92500" lnSpcReduction="10000"/>
          </a:bodyPr>
          <a:lstStyle/>
          <a:p>
            <a:pPr marL="0" indent="0">
              <a:buNone/>
            </a:pPr>
            <a:endParaRPr lang="fr-FR" sz="1300" b="1" kern="100" dirty="0">
              <a:effectLst/>
              <a:ea typeface="Aptos" panose="020B0004020202020204" pitchFamily="34" charset="0"/>
              <a:cs typeface="Arial" panose="020B0604020202020204" pitchFamily="34" charset="0"/>
            </a:endParaRPr>
          </a:p>
          <a:p>
            <a:r>
              <a:rPr lang="fr-FR" sz="1300" b="1" kern="100" dirty="0">
                <a:effectLst/>
                <a:ea typeface="Aptos" panose="020B0004020202020204" pitchFamily="34" charset="0"/>
                <a:cs typeface="Arial" panose="020B0604020202020204" pitchFamily="34" charset="0"/>
              </a:rPr>
              <a:t>SKILLMATCH</a:t>
            </a:r>
            <a:r>
              <a:rPr lang="fr-FR" sz="1300" kern="100" dirty="0">
                <a:effectLst/>
                <a:ea typeface="Aptos" panose="020B0004020202020204" pitchFamily="34" charset="0"/>
                <a:cs typeface="Arial" panose="020B0604020202020204" pitchFamily="34" charset="0"/>
              </a:rPr>
              <a:t> est une plateforme web destinée à mettre en relation des entreprises en quête de talents avec des candidats possédant des compétences techniques précises. Ce projet est né d’un constat : de nombreuses entreprises ont du mal à identifier rapidement des profils adaptés à leurs besoins spécifiques, tandis que beaucoup de candidats peinent à valoriser efficacement leurs compétences réelles, notamment dans les domaines techniques et numériques.</a:t>
            </a:r>
          </a:p>
          <a:p>
            <a:endParaRPr lang="fr-FR" dirty="0"/>
          </a:p>
          <a:p>
            <a:r>
              <a:rPr lang="fr-FR" sz="1300" b="1" dirty="0">
                <a:effectLst/>
                <a:ea typeface="Times New Roman" panose="02020603050405020304" pitchFamily="18" charset="0"/>
              </a:rPr>
              <a:t>SKILLMATCH</a:t>
            </a:r>
            <a:r>
              <a:rPr lang="fr-FR" sz="1300" dirty="0">
                <a:effectLst/>
                <a:ea typeface="Times New Roman" panose="02020603050405020304" pitchFamily="18" charset="0"/>
              </a:rPr>
              <a:t>, est une plateforme web innovante conçue pour faciliter la mise en relation entre les entreprises et les candidats, en se basant principalement sur les </a:t>
            </a:r>
            <a:r>
              <a:rPr lang="fr-FR" sz="1300" b="1" dirty="0">
                <a:effectLst/>
                <a:ea typeface="Times New Roman" panose="02020603050405020304" pitchFamily="18" charset="0"/>
              </a:rPr>
              <a:t>compétences techniques</a:t>
            </a:r>
            <a:r>
              <a:rPr lang="fr-FR" sz="1300" dirty="0">
                <a:effectLst/>
                <a:ea typeface="Times New Roman" panose="02020603050405020304" pitchFamily="18" charset="0"/>
              </a:rPr>
              <a:t>. Les entreprises peuvent créer un profil complet, ajouter les documents nécessaires, définir les compétences recherchées, et filtrer les candidats selon plusieurs critères (ville, domaine, compétences, etc.). Elles peuvent également consulter les profils, visualiser les </a:t>
            </a:r>
            <a:r>
              <a:rPr lang="fr-FR" sz="1300" b="1" dirty="0">
                <a:effectLst/>
                <a:ea typeface="Times New Roman" panose="02020603050405020304" pitchFamily="18" charset="0"/>
              </a:rPr>
              <a:t>badges</a:t>
            </a:r>
            <a:r>
              <a:rPr lang="fr-FR" sz="1300" dirty="0">
                <a:effectLst/>
                <a:ea typeface="Times New Roman" panose="02020603050405020304" pitchFamily="18" charset="0"/>
              </a:rPr>
              <a:t> et les </a:t>
            </a:r>
            <a:r>
              <a:rPr lang="fr-FR" sz="1300" b="1" dirty="0">
                <a:effectLst/>
                <a:ea typeface="Times New Roman" panose="02020603050405020304" pitchFamily="18" charset="0"/>
              </a:rPr>
              <a:t>attestations</a:t>
            </a:r>
            <a:r>
              <a:rPr lang="fr-FR" sz="1300" dirty="0">
                <a:effectLst/>
                <a:ea typeface="Times New Roman" panose="02020603050405020304" pitchFamily="18" charset="0"/>
              </a:rPr>
              <a:t> des candidats, ainsi que les résultats de leurs tests, afin de prendre des décisions éclairées (accepter ou rejeter). De plus, les entreprises ont la possibilité de créer leurs propres </a:t>
            </a:r>
            <a:r>
              <a:rPr lang="fr-FR" sz="1300" b="1" dirty="0">
                <a:effectLst/>
                <a:ea typeface="Times New Roman" panose="02020603050405020304" pitchFamily="18" charset="0"/>
              </a:rPr>
              <a:t>tests personnalisés</a:t>
            </a:r>
            <a:r>
              <a:rPr lang="fr-FR" sz="1300" dirty="0">
                <a:effectLst/>
                <a:ea typeface="Times New Roman" panose="02020603050405020304" pitchFamily="18" charset="0"/>
              </a:rPr>
              <a:t> que les candidats devront passer.</a:t>
            </a:r>
          </a:p>
          <a:p>
            <a:endParaRPr lang="fr-FR" dirty="0"/>
          </a:p>
          <a:p>
            <a:r>
              <a:rPr lang="fr-FR" sz="1300" dirty="0">
                <a:effectLst/>
                <a:ea typeface="Times New Roman" panose="02020603050405020304" pitchFamily="18" charset="0"/>
              </a:rPr>
              <a:t>Côté candidats, chacun peut créer son profil, consulter la liste des entreprises compatibles, puis accéder à une </a:t>
            </a:r>
            <a:r>
              <a:rPr lang="fr-FR" sz="1300" b="1" dirty="0">
                <a:effectLst/>
                <a:ea typeface="Times New Roman" panose="02020603050405020304" pitchFamily="18" charset="0"/>
              </a:rPr>
              <a:t>roadmap personnalisée</a:t>
            </a:r>
            <a:r>
              <a:rPr lang="fr-FR" sz="1300" dirty="0">
                <a:effectLst/>
                <a:ea typeface="Times New Roman" panose="02020603050405020304" pitchFamily="18" charset="0"/>
              </a:rPr>
              <a:t> lorsqu’il sélectionne une entreprise. Cette roadmap contient plusieurs étapes d’apprentissage, et se termine par un </a:t>
            </a:r>
            <a:r>
              <a:rPr lang="fr-FR" sz="1300" b="1" dirty="0">
                <a:effectLst/>
                <a:ea typeface="Times New Roman" panose="02020603050405020304" pitchFamily="18" charset="0"/>
              </a:rPr>
              <a:t>QCM</a:t>
            </a:r>
            <a:r>
              <a:rPr lang="fr-FR" sz="1300" dirty="0">
                <a:effectLst/>
                <a:ea typeface="Times New Roman" panose="02020603050405020304" pitchFamily="18" charset="0"/>
              </a:rPr>
              <a:t> basé sur les cours étudiés. Si le candidat obtient un score supérieur à </a:t>
            </a:r>
            <a:r>
              <a:rPr lang="fr-FR" sz="1300" b="1" dirty="0">
                <a:effectLst/>
                <a:ea typeface="Times New Roman" panose="02020603050405020304" pitchFamily="18" charset="0"/>
              </a:rPr>
              <a:t>80 %</a:t>
            </a:r>
            <a:r>
              <a:rPr lang="fr-FR" sz="1300" dirty="0">
                <a:effectLst/>
                <a:ea typeface="Times New Roman" panose="02020603050405020304" pitchFamily="18" charset="0"/>
              </a:rPr>
              <a:t>, il reçoit automatiquement un </a:t>
            </a:r>
            <a:r>
              <a:rPr lang="fr-FR" sz="1300" b="1" dirty="0">
                <a:effectLst/>
                <a:ea typeface="Times New Roman" panose="02020603050405020304" pitchFamily="18" charset="0"/>
              </a:rPr>
              <a:t>badge</a:t>
            </a:r>
            <a:r>
              <a:rPr lang="fr-FR" sz="1300" dirty="0">
                <a:effectLst/>
                <a:ea typeface="Times New Roman" panose="02020603050405020304" pitchFamily="18" charset="0"/>
              </a:rPr>
              <a:t> attestant sa maîtrise.</a:t>
            </a:r>
          </a:p>
          <a:p>
            <a:pPr marL="0" indent="0">
              <a:buNone/>
            </a:pPr>
            <a:endParaRPr lang="fr-FR" sz="1300" dirty="0">
              <a:effectLst/>
              <a:ea typeface="Times New Roman" panose="02020603050405020304" pitchFamily="18" charset="0"/>
            </a:endParaRPr>
          </a:p>
          <a:p>
            <a:r>
              <a:rPr lang="fr-FR" sz="1400" dirty="0">
                <a:effectLst/>
                <a:ea typeface="Times New Roman" panose="02020603050405020304" pitchFamily="18" charset="0"/>
              </a:rPr>
              <a:t>En plus de cela, la plateforme propose un espace </a:t>
            </a:r>
            <a:r>
              <a:rPr lang="fr-FR" sz="1400" b="1" dirty="0">
                <a:effectLst/>
                <a:ea typeface="Times New Roman" panose="02020603050405020304" pitchFamily="18" charset="0"/>
              </a:rPr>
              <a:t>Training</a:t>
            </a:r>
            <a:r>
              <a:rPr lang="fr-FR" sz="1400" dirty="0">
                <a:effectLst/>
                <a:ea typeface="Times New Roman" panose="02020603050405020304" pitchFamily="18" charset="0"/>
              </a:rPr>
              <a:t>, dans lequel les candidats peuvent relever des </a:t>
            </a:r>
            <a:r>
              <a:rPr lang="fr-FR" sz="1400" b="1" dirty="0">
                <a:effectLst/>
                <a:ea typeface="Times New Roman" panose="02020603050405020304" pitchFamily="18" charset="0"/>
              </a:rPr>
              <a:t>problèmes et challenges techniques</a:t>
            </a:r>
            <a:r>
              <a:rPr lang="fr-FR" sz="1400" dirty="0">
                <a:effectLst/>
                <a:ea typeface="Times New Roman" panose="02020603050405020304" pitchFamily="18" charset="0"/>
              </a:rPr>
              <a:t> créés par l’administrateur. Ces exercices sont réalisés directement dans un </a:t>
            </a:r>
            <a:r>
              <a:rPr lang="fr-FR" sz="1400" b="1" dirty="0">
                <a:effectLst/>
                <a:ea typeface="Times New Roman" panose="02020603050405020304" pitchFamily="18" charset="0"/>
              </a:rPr>
              <a:t>éditeur de code intégré</a:t>
            </a:r>
            <a:r>
              <a:rPr lang="fr-FR" sz="1400" dirty="0">
                <a:effectLst/>
                <a:ea typeface="Times New Roman" panose="02020603050405020304" pitchFamily="18" charset="0"/>
              </a:rPr>
              <a:t>, similaire à Visual Studio Code. Lorsqu’un candidat termine un challenge, il reçoit une </a:t>
            </a:r>
            <a:r>
              <a:rPr lang="fr-FR" sz="1400" b="1" dirty="0">
                <a:effectLst/>
                <a:ea typeface="Times New Roman" panose="02020603050405020304" pitchFamily="18" charset="0"/>
              </a:rPr>
              <a:t>attestation</a:t>
            </a:r>
            <a:r>
              <a:rPr lang="fr-FR" sz="1400" dirty="0">
                <a:effectLst/>
                <a:ea typeface="Times New Roman" panose="02020603050405020304" pitchFamily="18" charset="0"/>
              </a:rPr>
              <a:t> de réussite, ce qui renforce la crédibilité de son profil. L’administrateur dispose d’un espace de gestion lui permettant de créer les problèmes, d’activer ou désactiver des utilisateurs, ou encore de gérer l’ensemble des contenus techniques.</a:t>
            </a:r>
          </a:p>
          <a:p>
            <a:endParaRPr lang="fr-FR" dirty="0"/>
          </a:p>
        </p:txBody>
      </p:sp>
      <p:cxnSp>
        <p:nvCxnSpPr>
          <p:cNvPr id="5" name="Straight Connector 4">
            <a:extLst>
              <a:ext uri="{FF2B5EF4-FFF2-40B4-BE49-F238E27FC236}">
                <a16:creationId xmlns:a16="http://schemas.microsoft.com/office/drawing/2014/main" id="{4AEC28CB-FE7B-DD48-FB81-E6AEF9E356BA}"/>
              </a:ext>
            </a:extLst>
          </p:cNvPr>
          <p:cNvCxnSpPr>
            <a:cxnSpLocks/>
          </p:cNvCxnSpPr>
          <p:nvPr/>
        </p:nvCxnSpPr>
        <p:spPr>
          <a:xfrm>
            <a:off x="3240911" y="1219161"/>
            <a:ext cx="2906782"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382719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5A01705-92D0-1811-F8F3-0A3E98011E00}"/>
              </a:ext>
            </a:extLst>
          </p:cNvPr>
          <p:cNvGrpSpPr/>
          <p:nvPr/>
        </p:nvGrpSpPr>
        <p:grpSpPr>
          <a:xfrm>
            <a:off x="0" y="-21573"/>
            <a:ext cx="6858000" cy="9165573"/>
            <a:chOff x="0" y="-21573"/>
            <a:chExt cx="6858000" cy="9165573"/>
          </a:xfrm>
        </p:grpSpPr>
        <p:sp>
          <p:nvSpPr>
            <p:cNvPr id="7" name="Rectangle 6">
              <a:extLst>
                <a:ext uri="{FF2B5EF4-FFF2-40B4-BE49-F238E27FC236}">
                  <a16:creationId xmlns:a16="http://schemas.microsoft.com/office/drawing/2014/main" id="{E3E6DEFC-E656-9BA0-F5DD-0967C70A40D5}"/>
                </a:ext>
              </a:extLst>
            </p:cNvPr>
            <p:cNvSpPr/>
            <p:nvPr/>
          </p:nvSpPr>
          <p:spPr>
            <a:xfrm>
              <a:off x="0" y="0"/>
              <a:ext cx="1360449" cy="91440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E4F88694-FF9F-CC64-A482-D3ABE62BE696}"/>
                </a:ext>
              </a:extLst>
            </p:cNvPr>
            <p:cNvSpPr/>
            <p:nvPr/>
          </p:nvSpPr>
          <p:spPr>
            <a:xfrm rot="20031602">
              <a:off x="1447916" y="-21573"/>
              <a:ext cx="1360449" cy="6281938"/>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2475F13D-F658-D150-F8D1-B6EF57E8DA1E}"/>
                </a:ext>
              </a:extLst>
            </p:cNvPr>
            <p:cNvSpPr/>
            <p:nvPr/>
          </p:nvSpPr>
          <p:spPr>
            <a:xfrm>
              <a:off x="5497551" y="0"/>
              <a:ext cx="1360449" cy="91440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F0E3DC01-17E1-90C3-CEB3-829151252D89}"/>
                </a:ext>
              </a:extLst>
            </p:cNvPr>
            <p:cNvSpPr/>
            <p:nvPr/>
          </p:nvSpPr>
          <p:spPr>
            <a:xfrm>
              <a:off x="2853690" y="4611841"/>
              <a:ext cx="1523999" cy="1666792"/>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13">
              <a:extLst>
                <a:ext uri="{FF2B5EF4-FFF2-40B4-BE49-F238E27FC236}">
                  <a16:creationId xmlns:a16="http://schemas.microsoft.com/office/drawing/2014/main" id="{92009AA2-6709-A879-73C4-E136CFCB226D}"/>
                </a:ext>
              </a:extLst>
            </p:cNvPr>
            <p:cNvSpPr/>
            <p:nvPr/>
          </p:nvSpPr>
          <p:spPr>
            <a:xfrm rot="1365688">
              <a:off x="4226812" y="63482"/>
              <a:ext cx="1360449" cy="6151669"/>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TextBox 15">
            <a:extLst>
              <a:ext uri="{FF2B5EF4-FFF2-40B4-BE49-F238E27FC236}">
                <a16:creationId xmlns:a16="http://schemas.microsoft.com/office/drawing/2014/main" id="{35C2F8DA-9C9C-6B63-3ACE-780A8F29B406}"/>
              </a:ext>
            </a:extLst>
          </p:cNvPr>
          <p:cNvSpPr txBox="1"/>
          <p:nvPr/>
        </p:nvSpPr>
        <p:spPr>
          <a:xfrm>
            <a:off x="1516566" y="7225990"/>
            <a:ext cx="3634557" cy="1015663"/>
          </a:xfrm>
          <a:prstGeom prst="rect">
            <a:avLst/>
          </a:prstGeom>
          <a:noFill/>
        </p:spPr>
        <p:txBody>
          <a:bodyPr wrap="square" rtlCol="0">
            <a:spAutoFit/>
          </a:bodyPr>
          <a:lstStyle/>
          <a:p>
            <a:pPr algn="ctr"/>
            <a:r>
              <a:rPr lang="fr-FR" sz="6000" b="1" dirty="0">
                <a:effectLst>
                  <a:outerShdw blurRad="38100" dist="38100" dir="2700000" algn="tl">
                    <a:srgbClr val="000000">
                      <a:alpha val="43137"/>
                    </a:srgbClr>
                  </a:outerShdw>
                </a:effectLst>
              </a:rPr>
              <a:t>DELISATI</a:t>
            </a:r>
          </a:p>
        </p:txBody>
      </p:sp>
      <p:sp>
        <p:nvSpPr>
          <p:cNvPr id="17" name="TextBox 16">
            <a:extLst>
              <a:ext uri="{FF2B5EF4-FFF2-40B4-BE49-F238E27FC236}">
                <a16:creationId xmlns:a16="http://schemas.microsoft.com/office/drawing/2014/main" id="{368E741A-B106-9E74-3454-150A2BC2B20E}"/>
              </a:ext>
            </a:extLst>
          </p:cNvPr>
          <p:cNvSpPr txBox="1"/>
          <p:nvPr/>
        </p:nvSpPr>
        <p:spPr>
          <a:xfrm>
            <a:off x="0" y="7225990"/>
            <a:ext cx="1382880" cy="1015663"/>
          </a:xfrm>
          <a:prstGeom prst="rect">
            <a:avLst/>
          </a:prstGeom>
          <a:noFill/>
        </p:spPr>
        <p:txBody>
          <a:bodyPr wrap="square" rtlCol="0">
            <a:spAutoFit/>
          </a:bodyPr>
          <a:lstStyle/>
          <a:p>
            <a:r>
              <a:rPr lang="fr-FR" sz="6000" b="1" dirty="0">
                <a:solidFill>
                  <a:schemeClr val="bg1"/>
                </a:solidFill>
                <a:effectLst>
                  <a:outerShdw blurRad="38100" dist="38100" dir="2700000" algn="tl">
                    <a:srgbClr val="000000">
                      <a:alpha val="43137"/>
                    </a:srgbClr>
                  </a:outerShdw>
                </a:effectLst>
              </a:rPr>
              <a:t>MO</a:t>
            </a:r>
          </a:p>
        </p:txBody>
      </p:sp>
      <p:sp>
        <p:nvSpPr>
          <p:cNvPr id="18" name="TextBox 17">
            <a:extLst>
              <a:ext uri="{FF2B5EF4-FFF2-40B4-BE49-F238E27FC236}">
                <a16:creationId xmlns:a16="http://schemas.microsoft.com/office/drawing/2014/main" id="{680AD012-3AA4-FDE3-365E-54683435C7CE}"/>
              </a:ext>
            </a:extLst>
          </p:cNvPr>
          <p:cNvSpPr txBox="1"/>
          <p:nvPr/>
        </p:nvSpPr>
        <p:spPr>
          <a:xfrm>
            <a:off x="5475120" y="7225990"/>
            <a:ext cx="1382880" cy="1015663"/>
          </a:xfrm>
          <a:prstGeom prst="rect">
            <a:avLst/>
          </a:prstGeom>
          <a:noFill/>
        </p:spPr>
        <p:txBody>
          <a:bodyPr wrap="square" rtlCol="0">
            <a:spAutoFit/>
          </a:bodyPr>
          <a:lstStyle/>
          <a:p>
            <a:pPr algn="ctr"/>
            <a:r>
              <a:rPr lang="fr-FR" sz="6000" b="1" dirty="0">
                <a:solidFill>
                  <a:schemeClr val="bg1"/>
                </a:solidFill>
                <a:effectLst>
                  <a:outerShdw blurRad="38100" dist="38100" dir="2700000" algn="tl">
                    <a:srgbClr val="000000">
                      <a:alpha val="43137"/>
                    </a:srgbClr>
                  </a:outerShdw>
                </a:effectLst>
              </a:rPr>
              <a:t>ON</a:t>
            </a:r>
          </a:p>
        </p:txBody>
      </p:sp>
    </p:spTree>
    <p:extLst>
      <p:ext uri="{BB962C8B-B14F-4D97-AF65-F5344CB8AC3E}">
        <p14:creationId xmlns:p14="http://schemas.microsoft.com/office/powerpoint/2010/main" val="3547354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838675-0FC5-CE42-D3ED-04A038E5C407}"/>
              </a:ext>
            </a:extLst>
          </p:cNvPr>
          <p:cNvSpPr/>
          <p:nvPr/>
        </p:nvSpPr>
        <p:spPr>
          <a:xfrm>
            <a:off x="0" y="0"/>
            <a:ext cx="6858000" cy="32338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ABC95599-1383-1383-F2D8-27567CBFC4F9}"/>
              </a:ext>
            </a:extLst>
          </p:cNvPr>
          <p:cNvSpPr txBox="1"/>
          <p:nvPr/>
        </p:nvSpPr>
        <p:spPr>
          <a:xfrm>
            <a:off x="150541" y="955207"/>
            <a:ext cx="6556917" cy="1323439"/>
          </a:xfrm>
          <a:prstGeom prst="rect">
            <a:avLst/>
          </a:prstGeom>
          <a:noFill/>
        </p:spPr>
        <p:txBody>
          <a:bodyPr wrap="square" rtlCol="0">
            <a:spAutoFit/>
          </a:bodyPr>
          <a:lstStyle/>
          <a:p>
            <a:r>
              <a:rPr lang="fr-FR" sz="8000" b="1" spc="300" dirty="0">
                <a:solidFill>
                  <a:schemeClr val="bg1"/>
                </a:solidFill>
                <a:effectLst>
                  <a:outerShdw blurRad="38100" dist="38100" dir="2700000" algn="tl">
                    <a:srgbClr val="000000">
                      <a:alpha val="43137"/>
                    </a:srgbClr>
                  </a:outerShdw>
                </a:effectLst>
              </a:rPr>
              <a:t>DIAGRAMME</a:t>
            </a:r>
          </a:p>
        </p:txBody>
      </p:sp>
      <p:sp>
        <p:nvSpPr>
          <p:cNvPr id="6" name="Rectangle 5">
            <a:extLst>
              <a:ext uri="{FF2B5EF4-FFF2-40B4-BE49-F238E27FC236}">
                <a16:creationId xmlns:a16="http://schemas.microsoft.com/office/drawing/2014/main" id="{244434DA-250B-E960-22FE-6470F433EEFE}"/>
              </a:ext>
            </a:extLst>
          </p:cNvPr>
          <p:cNvSpPr/>
          <p:nvPr/>
        </p:nvSpPr>
        <p:spPr>
          <a:xfrm>
            <a:off x="0" y="5910146"/>
            <a:ext cx="6858000" cy="32338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30A83F5F-3A5F-DD1C-5ABA-E05FF7F55B7A}"/>
              </a:ext>
            </a:extLst>
          </p:cNvPr>
          <p:cNvSpPr txBox="1"/>
          <p:nvPr/>
        </p:nvSpPr>
        <p:spPr>
          <a:xfrm>
            <a:off x="150541" y="6865353"/>
            <a:ext cx="6556917" cy="1323439"/>
          </a:xfrm>
          <a:prstGeom prst="rect">
            <a:avLst/>
          </a:prstGeom>
          <a:noFill/>
        </p:spPr>
        <p:txBody>
          <a:bodyPr wrap="square" rtlCol="0">
            <a:spAutoFit/>
          </a:bodyPr>
          <a:lstStyle/>
          <a:p>
            <a:r>
              <a:rPr lang="fr-FR" sz="8000" b="1" spc="300" dirty="0">
                <a:solidFill>
                  <a:schemeClr val="bg1"/>
                </a:solidFill>
                <a:effectLst>
                  <a:outerShdw blurRad="38100" dist="38100" dir="2700000" algn="tl">
                    <a:srgbClr val="000000">
                      <a:alpha val="43137"/>
                    </a:srgbClr>
                  </a:outerShdw>
                </a:effectLst>
              </a:rPr>
              <a:t>D’ACTIVITES</a:t>
            </a:r>
          </a:p>
        </p:txBody>
      </p:sp>
    </p:spTree>
    <p:extLst>
      <p:ext uri="{BB962C8B-B14F-4D97-AF65-F5344CB8AC3E}">
        <p14:creationId xmlns:p14="http://schemas.microsoft.com/office/powerpoint/2010/main" val="466316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flowchart&#10;&#10;AI-generated content may be incorrect.">
            <a:extLst>
              <a:ext uri="{FF2B5EF4-FFF2-40B4-BE49-F238E27FC236}">
                <a16:creationId xmlns:a16="http://schemas.microsoft.com/office/drawing/2014/main" id="{B91F8DD2-C8B3-9F8E-855D-E75ACE1FF7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891" y="1217281"/>
            <a:ext cx="5620215" cy="3552958"/>
          </a:xfrm>
          <a:prstGeom prst="rect">
            <a:avLst/>
          </a:prstGeom>
        </p:spPr>
      </p:pic>
      <p:pic>
        <p:nvPicPr>
          <p:cNvPr id="7" name="Picture 6" descr="A diagram of a computer&#10;&#10;AI-generated content may be incorrect.">
            <a:extLst>
              <a:ext uri="{FF2B5EF4-FFF2-40B4-BE49-F238E27FC236}">
                <a16:creationId xmlns:a16="http://schemas.microsoft.com/office/drawing/2014/main" id="{1E56AC0D-99DE-8B12-1CE3-845BD22C76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90" y="4770239"/>
            <a:ext cx="5620215" cy="2151488"/>
          </a:xfrm>
          <a:prstGeom prst="rect">
            <a:avLst/>
          </a:prstGeom>
        </p:spPr>
      </p:pic>
      <p:pic>
        <p:nvPicPr>
          <p:cNvPr id="9" name="Picture 8" descr="A diagram of a flowchart&#10;&#10;AI-generated content may be incorrect.">
            <a:extLst>
              <a:ext uri="{FF2B5EF4-FFF2-40B4-BE49-F238E27FC236}">
                <a16:creationId xmlns:a16="http://schemas.microsoft.com/office/drawing/2014/main" id="{0A45C25E-EB06-929F-8455-62D7B392CB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9114" y="6921727"/>
            <a:ext cx="4800603" cy="2149021"/>
          </a:xfrm>
          <a:prstGeom prst="rect">
            <a:avLst/>
          </a:prstGeom>
        </p:spPr>
      </p:pic>
      <p:sp>
        <p:nvSpPr>
          <p:cNvPr id="10" name="TextBox 9">
            <a:extLst>
              <a:ext uri="{FF2B5EF4-FFF2-40B4-BE49-F238E27FC236}">
                <a16:creationId xmlns:a16="http://schemas.microsoft.com/office/drawing/2014/main" id="{347A34EE-9EDB-5520-8C55-C6B3AF8E0EBA}"/>
              </a:ext>
            </a:extLst>
          </p:cNvPr>
          <p:cNvSpPr txBox="1"/>
          <p:nvPr/>
        </p:nvSpPr>
        <p:spPr>
          <a:xfrm>
            <a:off x="847493" y="278780"/>
            <a:ext cx="4962292" cy="553998"/>
          </a:xfrm>
          <a:prstGeom prst="rect">
            <a:avLst/>
          </a:prstGeom>
          <a:noFill/>
        </p:spPr>
        <p:txBody>
          <a:bodyPr wrap="square" rtlCol="0">
            <a:spAutoFit/>
          </a:bodyPr>
          <a:lstStyle/>
          <a:p>
            <a:pPr algn="ctr"/>
            <a:r>
              <a:rPr lang="fr-FR" sz="3000" dirty="0">
                <a:effectLst>
                  <a:outerShdw blurRad="38100" dist="38100" dir="2700000" algn="tl">
                    <a:srgbClr val="000000">
                      <a:alpha val="43137"/>
                    </a:srgbClr>
                  </a:outerShdw>
                </a:effectLst>
              </a:rPr>
              <a:t>ADMIN</a:t>
            </a:r>
          </a:p>
        </p:txBody>
      </p:sp>
    </p:spTree>
    <p:extLst>
      <p:ext uri="{BB962C8B-B14F-4D97-AF65-F5344CB8AC3E}">
        <p14:creationId xmlns:p14="http://schemas.microsoft.com/office/powerpoint/2010/main" val="3330595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780C6-79EC-8BA2-14D8-B45694A9F607}"/>
              </a:ext>
            </a:extLst>
          </p:cNvPr>
          <p:cNvSpPr>
            <a:spLocks noGrp="1"/>
          </p:cNvSpPr>
          <p:nvPr>
            <p:ph type="title"/>
          </p:nvPr>
        </p:nvSpPr>
        <p:spPr>
          <a:xfrm>
            <a:off x="469919" y="286114"/>
            <a:ext cx="5918161" cy="639437"/>
          </a:xfrm>
        </p:spPr>
        <p:txBody>
          <a:bodyPr>
            <a:normAutofit/>
          </a:bodyPr>
          <a:lstStyle/>
          <a:p>
            <a:pPr algn="ctr"/>
            <a:r>
              <a:rPr lang="fr-FR" sz="3000" dirty="0">
                <a:effectLst>
                  <a:outerShdw blurRad="38100" dist="38100" dir="2700000" algn="tl">
                    <a:srgbClr val="000000">
                      <a:alpha val="43137"/>
                    </a:srgbClr>
                  </a:outerShdw>
                </a:effectLst>
                <a:latin typeface="+mn-lt"/>
              </a:rPr>
              <a:t>CANDIDAT</a:t>
            </a:r>
          </a:p>
        </p:txBody>
      </p:sp>
      <p:pic>
        <p:nvPicPr>
          <p:cNvPr id="7" name="Picture 6" descr="A diagram of a software company&#10;&#10;AI-generated content may be incorrect.">
            <a:extLst>
              <a:ext uri="{FF2B5EF4-FFF2-40B4-BE49-F238E27FC236}">
                <a16:creationId xmlns:a16="http://schemas.microsoft.com/office/drawing/2014/main" id="{C34CD1BB-78D7-4E2A-72E6-09D41CADA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913" y="925551"/>
            <a:ext cx="4691544" cy="4360108"/>
          </a:xfrm>
          <a:prstGeom prst="rect">
            <a:avLst/>
          </a:prstGeom>
        </p:spPr>
      </p:pic>
      <p:pic>
        <p:nvPicPr>
          <p:cNvPr id="9" name="Picture 8" descr="A diagram of a process&#10;&#10;AI-generated content may be incorrect.">
            <a:extLst>
              <a:ext uri="{FF2B5EF4-FFF2-40B4-BE49-F238E27FC236}">
                <a16:creationId xmlns:a16="http://schemas.microsoft.com/office/drawing/2014/main" id="{80441A1A-8A49-D057-AAFF-B068D46B7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024" y="5405088"/>
            <a:ext cx="4516244" cy="3582795"/>
          </a:xfrm>
          <a:prstGeom prst="rect">
            <a:avLst/>
          </a:prstGeom>
        </p:spPr>
      </p:pic>
    </p:spTree>
    <p:extLst>
      <p:ext uri="{BB962C8B-B14F-4D97-AF65-F5344CB8AC3E}">
        <p14:creationId xmlns:p14="http://schemas.microsoft.com/office/powerpoint/2010/main" val="995773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process&#10;&#10;AI-generated content may be incorrect.">
            <a:extLst>
              <a:ext uri="{FF2B5EF4-FFF2-40B4-BE49-F238E27FC236}">
                <a16:creationId xmlns:a16="http://schemas.microsoft.com/office/drawing/2014/main" id="{0696230F-6C8C-B5CD-E339-2ED831728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28479"/>
            <a:ext cx="6858000" cy="4287042"/>
          </a:xfrm>
          <a:prstGeom prst="rect">
            <a:avLst/>
          </a:prstGeom>
        </p:spPr>
      </p:pic>
    </p:spTree>
    <p:extLst>
      <p:ext uri="{BB962C8B-B14F-4D97-AF65-F5344CB8AC3E}">
        <p14:creationId xmlns:p14="http://schemas.microsoft.com/office/powerpoint/2010/main" val="961548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DDFA6B-CC7D-5440-CC6A-D3DC494D37B6}"/>
              </a:ext>
            </a:extLst>
          </p:cNvPr>
          <p:cNvSpPr>
            <a:spLocks noGrp="1"/>
          </p:cNvSpPr>
          <p:nvPr>
            <p:ph type="title"/>
          </p:nvPr>
        </p:nvSpPr>
        <p:spPr>
          <a:xfrm>
            <a:off x="469919" y="286114"/>
            <a:ext cx="5918161" cy="639437"/>
          </a:xfrm>
        </p:spPr>
        <p:txBody>
          <a:bodyPr>
            <a:normAutofit/>
          </a:bodyPr>
          <a:lstStyle/>
          <a:p>
            <a:pPr algn="ctr"/>
            <a:r>
              <a:rPr lang="fr-FR" sz="3000" dirty="0">
                <a:effectLst>
                  <a:outerShdw blurRad="38100" dist="38100" dir="2700000" algn="tl">
                    <a:srgbClr val="000000">
                      <a:alpha val="43137"/>
                    </a:srgbClr>
                  </a:outerShdw>
                </a:effectLst>
                <a:latin typeface="+mn-lt"/>
              </a:rPr>
              <a:t>ENTREPRISE</a:t>
            </a:r>
          </a:p>
        </p:txBody>
      </p:sp>
      <p:pic>
        <p:nvPicPr>
          <p:cNvPr id="6" name="Picture 5" descr="A diagram of a process&#10;&#10;AI-generated content may be incorrect.">
            <a:extLst>
              <a:ext uri="{FF2B5EF4-FFF2-40B4-BE49-F238E27FC236}">
                <a16:creationId xmlns:a16="http://schemas.microsoft.com/office/drawing/2014/main" id="{24BE43E0-1C33-9D23-C150-BBF32E8E3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1307"/>
            <a:ext cx="5352585" cy="4023890"/>
          </a:xfrm>
          <a:prstGeom prst="rect">
            <a:avLst/>
          </a:prstGeom>
        </p:spPr>
      </p:pic>
      <p:pic>
        <p:nvPicPr>
          <p:cNvPr id="8" name="Picture 7" descr="A diagram of a process&#10;&#10;AI-generated content may be incorrect.">
            <a:extLst>
              <a:ext uri="{FF2B5EF4-FFF2-40B4-BE49-F238E27FC236}">
                <a16:creationId xmlns:a16="http://schemas.microsoft.com/office/drawing/2014/main" id="{FC54BD7F-CE4A-BB2B-CD2A-911244DFE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560" y="5215197"/>
            <a:ext cx="3619500" cy="3873679"/>
          </a:xfrm>
          <a:prstGeom prst="rect">
            <a:avLst/>
          </a:prstGeom>
        </p:spPr>
      </p:pic>
    </p:spTree>
    <p:extLst>
      <p:ext uri="{BB962C8B-B14F-4D97-AF65-F5344CB8AC3E}">
        <p14:creationId xmlns:p14="http://schemas.microsoft.com/office/powerpoint/2010/main" val="2642284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process&#10;&#10;AI-generated content may be incorrect.">
            <a:extLst>
              <a:ext uri="{FF2B5EF4-FFF2-40B4-BE49-F238E27FC236}">
                <a16:creationId xmlns:a16="http://schemas.microsoft.com/office/drawing/2014/main" id="{FD6B52CA-29F2-DB42-FC0A-E99ABD852C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7536"/>
            <a:ext cx="6858000" cy="6728928"/>
          </a:xfrm>
          <a:prstGeom prst="rect">
            <a:avLst/>
          </a:prstGeom>
        </p:spPr>
      </p:pic>
    </p:spTree>
    <p:extLst>
      <p:ext uri="{BB962C8B-B14F-4D97-AF65-F5344CB8AC3E}">
        <p14:creationId xmlns:p14="http://schemas.microsoft.com/office/powerpoint/2010/main" val="3076622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57C46-5833-CD1D-74CF-D831387A982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2CC2533-A76F-CD46-3A8F-BF713F3F4B05}"/>
              </a:ext>
            </a:extLst>
          </p:cNvPr>
          <p:cNvSpPr/>
          <p:nvPr/>
        </p:nvSpPr>
        <p:spPr>
          <a:xfrm>
            <a:off x="0" y="0"/>
            <a:ext cx="6858000" cy="32338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930E65D8-0437-C159-430D-1BF8EBAE2CB2}"/>
              </a:ext>
            </a:extLst>
          </p:cNvPr>
          <p:cNvSpPr txBox="1"/>
          <p:nvPr/>
        </p:nvSpPr>
        <p:spPr>
          <a:xfrm>
            <a:off x="150541" y="955207"/>
            <a:ext cx="6556917" cy="1323439"/>
          </a:xfrm>
          <a:prstGeom prst="rect">
            <a:avLst/>
          </a:prstGeom>
          <a:noFill/>
        </p:spPr>
        <p:txBody>
          <a:bodyPr wrap="square" rtlCol="0">
            <a:spAutoFit/>
          </a:bodyPr>
          <a:lstStyle/>
          <a:p>
            <a:r>
              <a:rPr lang="fr-FR" sz="8000" b="1" spc="300" dirty="0">
                <a:solidFill>
                  <a:schemeClr val="bg1"/>
                </a:solidFill>
                <a:effectLst>
                  <a:outerShdw blurRad="38100" dist="38100" dir="2700000" algn="tl">
                    <a:srgbClr val="000000">
                      <a:alpha val="43137"/>
                    </a:srgbClr>
                  </a:outerShdw>
                </a:effectLst>
              </a:rPr>
              <a:t>DIAGRAMME</a:t>
            </a:r>
          </a:p>
        </p:txBody>
      </p:sp>
      <p:sp>
        <p:nvSpPr>
          <p:cNvPr id="6" name="Rectangle 5">
            <a:extLst>
              <a:ext uri="{FF2B5EF4-FFF2-40B4-BE49-F238E27FC236}">
                <a16:creationId xmlns:a16="http://schemas.microsoft.com/office/drawing/2014/main" id="{468C5FB3-683F-44F3-C4D1-03F49A0C5187}"/>
              </a:ext>
            </a:extLst>
          </p:cNvPr>
          <p:cNvSpPr/>
          <p:nvPr/>
        </p:nvSpPr>
        <p:spPr>
          <a:xfrm>
            <a:off x="0" y="5910146"/>
            <a:ext cx="6858000" cy="32338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8C971E61-DCF3-B7B8-4323-C886B4EEA6F6}"/>
              </a:ext>
            </a:extLst>
          </p:cNvPr>
          <p:cNvSpPr txBox="1"/>
          <p:nvPr/>
        </p:nvSpPr>
        <p:spPr>
          <a:xfrm>
            <a:off x="150540" y="6249800"/>
            <a:ext cx="6556917" cy="2554545"/>
          </a:xfrm>
          <a:prstGeom prst="rect">
            <a:avLst/>
          </a:prstGeom>
          <a:noFill/>
        </p:spPr>
        <p:txBody>
          <a:bodyPr wrap="square" rtlCol="0">
            <a:spAutoFit/>
          </a:bodyPr>
          <a:lstStyle/>
          <a:p>
            <a:r>
              <a:rPr lang="fr-FR" sz="8000" b="1" spc="300" dirty="0">
                <a:solidFill>
                  <a:schemeClr val="bg1"/>
                </a:solidFill>
                <a:effectLst>
                  <a:outerShdw blurRad="38100" dist="38100" dir="2700000" algn="tl">
                    <a:srgbClr val="000000">
                      <a:alpha val="43137"/>
                    </a:srgbClr>
                  </a:outerShdw>
                </a:effectLst>
              </a:rPr>
              <a:t>DE SEQUENCE</a:t>
            </a:r>
          </a:p>
        </p:txBody>
      </p:sp>
    </p:spTree>
    <p:extLst>
      <p:ext uri="{BB962C8B-B14F-4D97-AF65-F5344CB8AC3E}">
        <p14:creationId xmlns:p14="http://schemas.microsoft.com/office/powerpoint/2010/main" val="1782824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69E71C-84EF-5E2B-4177-46ECAF00B23F}"/>
              </a:ext>
            </a:extLst>
          </p:cNvPr>
          <p:cNvSpPr txBox="1"/>
          <p:nvPr/>
        </p:nvSpPr>
        <p:spPr>
          <a:xfrm>
            <a:off x="847493" y="278780"/>
            <a:ext cx="4962292" cy="553998"/>
          </a:xfrm>
          <a:prstGeom prst="rect">
            <a:avLst/>
          </a:prstGeom>
          <a:noFill/>
        </p:spPr>
        <p:txBody>
          <a:bodyPr wrap="square" rtlCol="0">
            <a:spAutoFit/>
          </a:bodyPr>
          <a:lstStyle/>
          <a:p>
            <a:pPr algn="ctr"/>
            <a:r>
              <a:rPr lang="fr-FR" sz="3000" dirty="0">
                <a:effectLst>
                  <a:outerShdw blurRad="38100" dist="38100" dir="2700000" algn="tl">
                    <a:srgbClr val="000000">
                      <a:alpha val="43137"/>
                    </a:srgbClr>
                  </a:outerShdw>
                </a:effectLst>
              </a:rPr>
              <a:t>ADMIN</a:t>
            </a:r>
          </a:p>
        </p:txBody>
      </p:sp>
      <p:pic>
        <p:nvPicPr>
          <p:cNvPr id="6" name="Picture 5" descr="A diagram with text and lines&#10;&#10;AI-generated content may be incorrect.">
            <a:extLst>
              <a:ext uri="{FF2B5EF4-FFF2-40B4-BE49-F238E27FC236}">
                <a16:creationId xmlns:a16="http://schemas.microsoft.com/office/drawing/2014/main" id="{3DE6C0DE-9263-4AF6-61C2-7F20AD2BA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0068"/>
            <a:ext cx="6858000" cy="3230577"/>
          </a:xfrm>
          <a:prstGeom prst="rect">
            <a:avLst/>
          </a:prstGeom>
        </p:spPr>
      </p:pic>
      <p:pic>
        <p:nvPicPr>
          <p:cNvPr id="8" name="Picture 7" descr="A white background with red and black lines&#10;&#10;AI-generated content may be incorrect.">
            <a:extLst>
              <a:ext uri="{FF2B5EF4-FFF2-40B4-BE49-F238E27FC236}">
                <a16:creationId xmlns:a16="http://schemas.microsoft.com/office/drawing/2014/main" id="{BE010384-9BF0-1861-A614-B8E1225409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80645"/>
            <a:ext cx="6858000" cy="3367595"/>
          </a:xfrm>
          <a:prstGeom prst="rect">
            <a:avLst/>
          </a:prstGeom>
        </p:spPr>
      </p:pic>
    </p:spTree>
    <p:extLst>
      <p:ext uri="{BB962C8B-B14F-4D97-AF65-F5344CB8AC3E}">
        <p14:creationId xmlns:p14="http://schemas.microsoft.com/office/powerpoint/2010/main" val="3298634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ED9DCD-F04C-7E19-DEB6-F21FF20BD3AC}"/>
              </a:ext>
            </a:extLst>
          </p:cNvPr>
          <p:cNvSpPr txBox="1"/>
          <p:nvPr/>
        </p:nvSpPr>
        <p:spPr>
          <a:xfrm>
            <a:off x="1425484" y="558790"/>
            <a:ext cx="4007031" cy="392672"/>
          </a:xfrm>
          <a:prstGeom prst="rect">
            <a:avLst/>
          </a:prstGeom>
          <a:noFill/>
        </p:spPr>
        <p:txBody>
          <a:bodyPr wrap="square">
            <a:spAutoFit/>
          </a:bodyPr>
          <a:lstStyle/>
          <a:p>
            <a:pPr algn="ctr">
              <a:lnSpc>
                <a:spcPct val="115000"/>
              </a:lnSpc>
              <a:spcAft>
                <a:spcPts val="800"/>
              </a:spcAft>
              <a:tabLst>
                <a:tab pos="1110615" algn="l"/>
              </a:tabLst>
            </a:pPr>
            <a:r>
              <a:rPr lang="fr-FR" sz="1800" kern="100" dirty="0">
                <a:ln>
                  <a:noFill/>
                </a:ln>
                <a:solidFill>
                  <a:srgbClr val="000000"/>
                </a:solidFill>
                <a:effectLst>
                  <a:outerShdw blurRad="38100" dist="19050" dir="2700000" algn="tl">
                    <a:schemeClr val="dk1">
                      <a:alpha val="40000"/>
                    </a:schemeClr>
                  </a:outerShdw>
                </a:effectLst>
                <a:latin typeface="Arial" panose="020B0604020202020204" pitchFamily="34" charset="0"/>
                <a:ea typeface="Aptos" panose="020B0004020202020204" pitchFamily="34" charset="0"/>
                <a:cs typeface="Arial" panose="020B0604020202020204" pitchFamily="34" charset="0"/>
              </a:rPr>
              <a:t>DEDICACE ET REMERCIEMENT</a:t>
            </a:r>
            <a:endParaRPr lang="fr-FR" sz="1100" kern="100" dirty="0">
              <a:effectLst/>
              <a:latin typeface="Aptos" panose="020B0004020202020204" pitchFamily="34" charset="0"/>
              <a:ea typeface="Aptos" panose="020B00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8046A2AA-D2A3-FAAE-B98D-B7437B4891BC}"/>
              </a:ext>
            </a:extLst>
          </p:cNvPr>
          <p:cNvCxnSpPr>
            <a:cxnSpLocks/>
          </p:cNvCxnSpPr>
          <p:nvPr/>
        </p:nvCxnSpPr>
        <p:spPr>
          <a:xfrm>
            <a:off x="3056709" y="951462"/>
            <a:ext cx="2560320" cy="0"/>
          </a:xfrm>
          <a:prstGeom prst="line">
            <a:avLst/>
          </a:prstGeom>
        </p:spPr>
        <p:style>
          <a:lnRef idx="3">
            <a:schemeClr val="accent4"/>
          </a:lnRef>
          <a:fillRef idx="0">
            <a:schemeClr val="accent4"/>
          </a:fillRef>
          <a:effectRef idx="2">
            <a:schemeClr val="accent4"/>
          </a:effectRef>
          <a:fontRef idx="minor">
            <a:schemeClr val="tx1"/>
          </a:fontRef>
        </p:style>
      </p:cxnSp>
      <p:sp>
        <p:nvSpPr>
          <p:cNvPr id="10" name="Rectangle 2">
            <a:extLst>
              <a:ext uri="{FF2B5EF4-FFF2-40B4-BE49-F238E27FC236}">
                <a16:creationId xmlns:a16="http://schemas.microsoft.com/office/drawing/2014/main" id="{C57AC562-E7C3-E5A7-90D5-61437D910AF1}"/>
              </a:ext>
            </a:extLst>
          </p:cNvPr>
          <p:cNvSpPr>
            <a:spLocks noChangeArrowheads="1"/>
          </p:cNvSpPr>
          <p:nvPr/>
        </p:nvSpPr>
        <p:spPr bwMode="auto">
          <a:xfrm>
            <a:off x="462989" y="1538405"/>
            <a:ext cx="5932022" cy="275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300" b="0" i="0" u="none" strike="noStrike" cap="none" normalizeH="0" baseline="0" dirty="0">
                <a:ln>
                  <a:noFill/>
                </a:ln>
                <a:solidFill>
                  <a:schemeClr val="tx1"/>
                </a:solidFill>
                <a:effectLst/>
                <a:ea typeface="Aptos" panose="020B0004020202020204" pitchFamily="34" charset="0"/>
                <a:cs typeface="Arial" panose="020B0604020202020204" pitchFamily="34" charset="0"/>
              </a:rPr>
              <a:t>Nous dédions ce travail à nos parents bien-aimés, qui on toujours cru en nous et nous ont soutenus dans tous nos projets. Leur amour inconditionnel et leurs encouragements constants ont été notre source de motivation.</a:t>
            </a:r>
            <a:endParaRPr kumimoji="0" lang="fr-FR" altLang="fr-FR" sz="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300" b="0" i="0" u="none" strike="noStrike" cap="none" normalizeH="0" baseline="0" dirty="0">
                <a:ln>
                  <a:noFill/>
                </a:ln>
                <a:solidFill>
                  <a:schemeClr val="tx1"/>
                </a:solidFill>
                <a:effectLst/>
                <a:ea typeface="Aptos" panose="020B0004020202020204" pitchFamily="34" charset="0"/>
                <a:cs typeface="Arial" panose="020B0604020202020204" pitchFamily="34" charset="0"/>
              </a:rPr>
              <a:t>A nos familles et à nos amis, qui nous ont entourés d’affection, de patience et de compréhension tout au long de cette période intense de travail.</a:t>
            </a:r>
            <a:endParaRPr kumimoji="0" lang="fr-FR" altLang="fr-FR" sz="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300" b="0" i="0" u="none" strike="noStrike" cap="none" normalizeH="0" baseline="0" dirty="0">
                <a:ln>
                  <a:noFill/>
                </a:ln>
                <a:solidFill>
                  <a:schemeClr val="tx1"/>
                </a:solidFill>
                <a:effectLst/>
                <a:ea typeface="Aptos" panose="020B0004020202020204" pitchFamily="34" charset="0"/>
                <a:cs typeface="Arial" panose="020B0604020202020204" pitchFamily="34" charset="0"/>
              </a:rPr>
              <a:t>A tous ceux qui croient en l’innovation et au pouvoir de la technologie pour transformer et améliorer notre monde professionnel.</a:t>
            </a:r>
            <a:endParaRPr kumimoji="0" lang="fr-FR" altLang="fr-FR" sz="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300" b="0" i="0" u="none" strike="noStrike" cap="none" normalizeH="0" baseline="0" dirty="0">
                <a:ln>
                  <a:noFill/>
                </a:ln>
                <a:solidFill>
                  <a:schemeClr val="tx1"/>
                </a:solidFill>
                <a:effectLst/>
                <a:ea typeface="Aptos" panose="020B0004020202020204" pitchFamily="34" charset="0"/>
                <a:cs typeface="Arial" panose="020B0604020202020204" pitchFamily="34" charset="0"/>
              </a:rPr>
              <a:t>Nous dédions également ce travail à nous-mêmes, membres de l’équipe, pour notre persévérance, notre engagement et les efforts soutenus que nous avons fournis tout au long de ce projet. Malgré les défis, les doutes et les imprévus, nous avons su rester solidaires, motivés et déterminés à aller jusqu’au bout. </a:t>
            </a:r>
            <a:endParaRPr lang="fr-FR" altLang="fr-FR" sz="1300" dirty="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fr-FR" altLang="fr-FR" sz="1300" b="0" i="0" u="none" strike="noStrike" kern="1200" cap="none" spc="0" normalizeH="0" baseline="0" noProof="0" dirty="0">
                <a:ln>
                  <a:noFill/>
                </a:ln>
                <a:solidFill>
                  <a:prstClr val="black"/>
                </a:solidFill>
                <a:effectLst/>
                <a:uLnTx/>
                <a:uFillTx/>
                <a:ea typeface="Aptos" panose="020B0004020202020204" pitchFamily="34" charset="0"/>
                <a:cs typeface="Arial" panose="020B0604020202020204" pitchFamily="34" charset="0"/>
              </a:rPr>
              <a:t>Cette réalisation est le fruit de notre travail collectif, et nous pouvons en être fiers.</a:t>
            </a:r>
            <a:endParaRPr kumimoji="0" lang="fr-FR" altLang="fr-FR" sz="1800" b="0" i="0" u="none" strike="noStrike" kern="1200" cap="none" spc="0" normalizeH="0" baseline="0" noProof="0" dirty="0">
              <a:ln>
                <a:noFill/>
              </a:ln>
              <a:solidFill>
                <a:prstClr val="black"/>
              </a:solidFill>
              <a:effectLst/>
              <a:uLnTx/>
              <a:uFillTx/>
              <a:ea typeface="+mn-ea"/>
              <a:cs typeface="+mn-cs"/>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sz="400" b="0" i="0" u="none" strike="noStrike" cap="none" normalizeH="0" baseline="0" dirty="0">
              <a:ln>
                <a:noFill/>
              </a:ln>
              <a:solidFill>
                <a:schemeClr val="tx1"/>
              </a:solidFill>
              <a:effectLst/>
            </a:endParaRPr>
          </a:p>
        </p:txBody>
      </p:sp>
      <p:cxnSp>
        <p:nvCxnSpPr>
          <p:cNvPr id="11" name="Straight Connector 10">
            <a:extLst>
              <a:ext uri="{FF2B5EF4-FFF2-40B4-BE49-F238E27FC236}">
                <a16:creationId xmlns:a16="http://schemas.microsoft.com/office/drawing/2014/main" id="{8D983B56-B374-CD5D-A682-7251460BCA92}"/>
              </a:ext>
            </a:extLst>
          </p:cNvPr>
          <p:cNvCxnSpPr/>
          <p:nvPr/>
        </p:nvCxnSpPr>
        <p:spPr>
          <a:xfrm>
            <a:off x="2187300" y="12078425"/>
            <a:ext cx="2924087"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1A8C7E2C-3258-AE0C-015B-71D6613B0F56}"/>
              </a:ext>
            </a:extLst>
          </p:cNvPr>
          <p:cNvGrpSpPr/>
          <p:nvPr/>
        </p:nvGrpSpPr>
        <p:grpSpPr>
          <a:xfrm>
            <a:off x="248857" y="3457576"/>
            <a:ext cx="815614" cy="735401"/>
            <a:chOff x="1588653" y="5415023"/>
            <a:chExt cx="784157" cy="735401"/>
          </a:xfrm>
        </p:grpSpPr>
        <p:cxnSp>
          <p:nvCxnSpPr>
            <p:cNvPr id="15" name="Straight Connector 14">
              <a:extLst>
                <a:ext uri="{FF2B5EF4-FFF2-40B4-BE49-F238E27FC236}">
                  <a16:creationId xmlns:a16="http://schemas.microsoft.com/office/drawing/2014/main" id="{99D80DEB-D594-7C00-2432-008DCBBC9320}"/>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8" name="Straight Connector 17">
              <a:extLst>
                <a:ext uri="{FF2B5EF4-FFF2-40B4-BE49-F238E27FC236}">
                  <a16:creationId xmlns:a16="http://schemas.microsoft.com/office/drawing/2014/main" id="{DB7A0DAE-36F0-F88D-3F2A-20DF25145FB2}"/>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21" name="Group 20">
            <a:extLst>
              <a:ext uri="{FF2B5EF4-FFF2-40B4-BE49-F238E27FC236}">
                <a16:creationId xmlns:a16="http://schemas.microsoft.com/office/drawing/2014/main" id="{D024090C-64C4-F47F-4374-583DC90270AD}"/>
              </a:ext>
            </a:extLst>
          </p:cNvPr>
          <p:cNvGrpSpPr/>
          <p:nvPr/>
        </p:nvGrpSpPr>
        <p:grpSpPr>
          <a:xfrm rot="10800000">
            <a:off x="5579398" y="1496151"/>
            <a:ext cx="815614" cy="735401"/>
            <a:chOff x="1588653" y="5415023"/>
            <a:chExt cx="784157" cy="735401"/>
          </a:xfrm>
        </p:grpSpPr>
        <p:cxnSp>
          <p:nvCxnSpPr>
            <p:cNvPr id="22" name="Straight Connector 21">
              <a:extLst>
                <a:ext uri="{FF2B5EF4-FFF2-40B4-BE49-F238E27FC236}">
                  <a16:creationId xmlns:a16="http://schemas.microsoft.com/office/drawing/2014/main" id="{38DD28DA-55DD-A8AA-927B-4C420785B44F}"/>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3" name="Straight Connector 22">
              <a:extLst>
                <a:ext uri="{FF2B5EF4-FFF2-40B4-BE49-F238E27FC236}">
                  <a16:creationId xmlns:a16="http://schemas.microsoft.com/office/drawing/2014/main" id="{0A001DB6-3523-0AB7-D95A-396C606973D5}"/>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sp>
        <p:nvSpPr>
          <p:cNvPr id="25" name="TextBox 24">
            <a:extLst>
              <a:ext uri="{FF2B5EF4-FFF2-40B4-BE49-F238E27FC236}">
                <a16:creationId xmlns:a16="http://schemas.microsoft.com/office/drawing/2014/main" id="{527072C2-AE02-FEB2-F71F-9AED4A60F1F4}"/>
              </a:ext>
            </a:extLst>
          </p:cNvPr>
          <p:cNvSpPr txBox="1"/>
          <p:nvPr/>
        </p:nvSpPr>
        <p:spPr>
          <a:xfrm>
            <a:off x="462987" y="4649004"/>
            <a:ext cx="6146155" cy="3936206"/>
          </a:xfrm>
          <a:prstGeom prst="rect">
            <a:avLst/>
          </a:prstGeom>
          <a:noFill/>
        </p:spPr>
        <p:txBody>
          <a:bodyPr wrap="square">
            <a:spAutoFit/>
          </a:bodyPr>
          <a:lstStyle/>
          <a:p>
            <a:pPr defTabSz="914400" eaLnBrk="0" fontAlgn="base" hangingPunct="0">
              <a:spcBef>
                <a:spcPct val="0"/>
              </a:spcBef>
              <a:spcAft>
                <a:spcPct val="0"/>
              </a:spcAft>
            </a:pPr>
            <a:r>
              <a:rPr lang="fr-FR" sz="1300" dirty="0">
                <a:cs typeface="Arial" panose="020B0604020202020204" pitchFamily="34" charset="0"/>
              </a:rPr>
              <a:t>Nous tenons à exprimer notre profonde gratitude à toutes les personnes qui ont contribué, de près ou de loin, à la réalisation de notre projet de synthèse.</a:t>
            </a:r>
          </a:p>
          <a:p>
            <a:pPr defTabSz="914400" eaLnBrk="0" fontAlgn="base" hangingPunct="0">
              <a:spcBef>
                <a:spcPct val="0"/>
              </a:spcBef>
              <a:spcAft>
                <a:spcPct val="0"/>
              </a:spcAft>
            </a:pPr>
            <a:endParaRPr lang="fr-FR" sz="1300" dirty="0">
              <a:cs typeface="Arial" panose="020B0604020202020204" pitchFamily="34" charset="0"/>
            </a:endParaRPr>
          </a:p>
          <a:p>
            <a:pPr>
              <a:lnSpc>
                <a:spcPct val="115000"/>
              </a:lnSpc>
              <a:spcAft>
                <a:spcPts val="800"/>
              </a:spcAft>
              <a:buNone/>
            </a:pPr>
            <a:r>
              <a:rPr lang="fr-FR" sz="1300" dirty="0">
                <a:cs typeface="Arial" panose="020B0604020202020204" pitchFamily="34" charset="0"/>
              </a:rPr>
              <a:t>A notre encadrante, Mme LFHAL JOAIRIA, pour ses conseils précieux, sa disponibilité et son expertise, qui nous ont guidés à chaque étape de ce travail.</a:t>
            </a:r>
          </a:p>
          <a:p>
            <a:pPr>
              <a:lnSpc>
                <a:spcPct val="115000"/>
              </a:lnSpc>
              <a:spcAft>
                <a:spcPts val="800"/>
              </a:spcAft>
              <a:buNone/>
            </a:pPr>
            <a:r>
              <a:rPr lang="fr-FR" sz="1300" dirty="0">
                <a:cs typeface="Arial" panose="020B0604020202020204" pitchFamily="34" charset="0"/>
              </a:rPr>
              <a:t>A l’Office de la Formation Professionnelles et de la Promotion de Travail, pour nous avoir offert un cadre propice à l’apprentissage, à l’innovation et au développement de nos compétences.</a:t>
            </a:r>
          </a:p>
          <a:p>
            <a:pPr>
              <a:lnSpc>
                <a:spcPct val="115000"/>
              </a:lnSpc>
              <a:spcAft>
                <a:spcPts val="800"/>
              </a:spcAft>
              <a:buNone/>
            </a:pPr>
            <a:r>
              <a:rPr lang="fr-FR" sz="1300" dirty="0">
                <a:cs typeface="Arial" panose="020B0604020202020204" pitchFamily="34" charset="0"/>
              </a:rPr>
              <a:t>A nos formateurs, pour nous avoir transmis avec passion et rigueur les savoirs techniques et méthodologiques qui ont été la base solide de ce projet.</a:t>
            </a:r>
          </a:p>
          <a:p>
            <a:pPr>
              <a:lnSpc>
                <a:spcPct val="115000"/>
              </a:lnSpc>
              <a:spcAft>
                <a:spcPts val="800"/>
              </a:spcAft>
              <a:buNone/>
            </a:pPr>
            <a:r>
              <a:rPr lang="fr-FR" sz="1300" dirty="0">
                <a:cs typeface="Arial" panose="020B0604020202020204" pitchFamily="34" charset="0"/>
              </a:rPr>
              <a:t>Ce projet n’aurait jamais pu voir le jour sans cette précieuse synergie collective. Nous espérons sincèrement que SKILLMATCH apportera une réelle valeur ajoutée dans le domaine du recrutement digital.</a:t>
            </a:r>
          </a:p>
          <a:p>
            <a:pPr>
              <a:lnSpc>
                <a:spcPct val="115000"/>
              </a:lnSpc>
              <a:spcAft>
                <a:spcPts val="800"/>
              </a:spcAft>
            </a:pPr>
            <a:r>
              <a:rPr lang="fr-FR" sz="1300" dirty="0">
                <a:cs typeface="Arial" panose="020B0604020202020204" pitchFamily="34" charset="0"/>
              </a:rPr>
              <a:t>Merci à toutes et à tous d’avoir contribué à transformer ce projet en réalité ♥.</a:t>
            </a:r>
          </a:p>
          <a:p>
            <a:pPr defTabSz="914400" eaLnBrk="0" fontAlgn="base" hangingPunct="0">
              <a:spcBef>
                <a:spcPct val="0"/>
              </a:spcBef>
              <a:spcAft>
                <a:spcPct val="0"/>
              </a:spcAft>
            </a:pPr>
            <a:endParaRPr lang="fr-FR" sz="1300" dirty="0">
              <a:cs typeface="Arial" panose="020B0604020202020204" pitchFamily="34" charset="0"/>
            </a:endParaRPr>
          </a:p>
        </p:txBody>
      </p:sp>
      <p:grpSp>
        <p:nvGrpSpPr>
          <p:cNvPr id="26" name="Group 25">
            <a:extLst>
              <a:ext uri="{FF2B5EF4-FFF2-40B4-BE49-F238E27FC236}">
                <a16:creationId xmlns:a16="http://schemas.microsoft.com/office/drawing/2014/main" id="{543E8F15-CD35-08EA-786E-ACC6827EE5A9}"/>
              </a:ext>
            </a:extLst>
          </p:cNvPr>
          <p:cNvGrpSpPr/>
          <p:nvPr/>
        </p:nvGrpSpPr>
        <p:grpSpPr>
          <a:xfrm rot="10800000">
            <a:off x="5579398" y="4494996"/>
            <a:ext cx="815614" cy="735401"/>
            <a:chOff x="1588653" y="5415023"/>
            <a:chExt cx="784157" cy="735401"/>
          </a:xfrm>
        </p:grpSpPr>
        <p:cxnSp>
          <p:nvCxnSpPr>
            <p:cNvPr id="27" name="Straight Connector 26">
              <a:extLst>
                <a:ext uri="{FF2B5EF4-FFF2-40B4-BE49-F238E27FC236}">
                  <a16:creationId xmlns:a16="http://schemas.microsoft.com/office/drawing/2014/main" id="{BA7C3C2B-16D2-5EF8-16A0-2A5E16F45E3A}"/>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8" name="Straight Connector 27">
              <a:extLst>
                <a:ext uri="{FF2B5EF4-FFF2-40B4-BE49-F238E27FC236}">
                  <a16:creationId xmlns:a16="http://schemas.microsoft.com/office/drawing/2014/main" id="{AA08793B-C58F-2337-4AFB-3964963CEC98}"/>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29" name="Group 28">
            <a:extLst>
              <a:ext uri="{FF2B5EF4-FFF2-40B4-BE49-F238E27FC236}">
                <a16:creationId xmlns:a16="http://schemas.microsoft.com/office/drawing/2014/main" id="{A193BD67-9D4C-3E95-B634-F253E5A8A100}"/>
              </a:ext>
            </a:extLst>
          </p:cNvPr>
          <p:cNvGrpSpPr/>
          <p:nvPr/>
        </p:nvGrpSpPr>
        <p:grpSpPr>
          <a:xfrm>
            <a:off x="248857" y="7730563"/>
            <a:ext cx="815614" cy="735401"/>
            <a:chOff x="1588653" y="5415023"/>
            <a:chExt cx="784157" cy="735401"/>
          </a:xfrm>
        </p:grpSpPr>
        <p:cxnSp>
          <p:nvCxnSpPr>
            <p:cNvPr id="30" name="Straight Connector 29">
              <a:extLst>
                <a:ext uri="{FF2B5EF4-FFF2-40B4-BE49-F238E27FC236}">
                  <a16:creationId xmlns:a16="http://schemas.microsoft.com/office/drawing/2014/main" id="{8C41A068-9218-39B8-FD90-FA09EB41D9EB}"/>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1" name="Straight Connector 30">
              <a:extLst>
                <a:ext uri="{FF2B5EF4-FFF2-40B4-BE49-F238E27FC236}">
                  <a16:creationId xmlns:a16="http://schemas.microsoft.com/office/drawing/2014/main" id="{EBA3320C-2DD1-0966-B776-0E0F8413A5D5}"/>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3808027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6E3358FD-E33E-6495-C90D-498C2DD45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9710"/>
            <a:ext cx="6858000" cy="333375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41EB9C78-1413-0202-C61C-3259D0435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33460"/>
            <a:ext cx="6858000" cy="2825393"/>
          </a:xfrm>
          <a:prstGeom prst="rect">
            <a:avLst/>
          </a:prstGeom>
        </p:spPr>
      </p:pic>
    </p:spTree>
    <p:extLst>
      <p:ext uri="{BB962C8B-B14F-4D97-AF65-F5344CB8AC3E}">
        <p14:creationId xmlns:p14="http://schemas.microsoft.com/office/powerpoint/2010/main" val="1170019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CB3ED0-335D-BECC-47A7-97F9203058C1}"/>
              </a:ext>
            </a:extLst>
          </p:cNvPr>
          <p:cNvSpPr>
            <a:spLocks noGrp="1"/>
          </p:cNvSpPr>
          <p:nvPr>
            <p:ph type="title"/>
          </p:nvPr>
        </p:nvSpPr>
        <p:spPr>
          <a:xfrm>
            <a:off x="469919" y="286114"/>
            <a:ext cx="5918161" cy="639437"/>
          </a:xfrm>
        </p:spPr>
        <p:txBody>
          <a:bodyPr>
            <a:normAutofit/>
          </a:bodyPr>
          <a:lstStyle/>
          <a:p>
            <a:pPr algn="ctr"/>
            <a:r>
              <a:rPr lang="fr-FR" sz="3000" dirty="0">
                <a:effectLst>
                  <a:outerShdw blurRad="38100" dist="38100" dir="2700000" algn="tl">
                    <a:srgbClr val="000000">
                      <a:alpha val="43137"/>
                    </a:srgbClr>
                  </a:outerShdw>
                </a:effectLst>
                <a:latin typeface="+mn-lt"/>
              </a:rPr>
              <a:t>CANDIDAT</a:t>
            </a:r>
          </a:p>
        </p:txBody>
      </p:sp>
      <p:pic>
        <p:nvPicPr>
          <p:cNvPr id="6" name="Picture 5" descr="A screen shot of a computer&#10;&#10;AI-generated content may be incorrect.">
            <a:extLst>
              <a:ext uri="{FF2B5EF4-FFF2-40B4-BE49-F238E27FC236}">
                <a16:creationId xmlns:a16="http://schemas.microsoft.com/office/drawing/2014/main" id="{A6B5576F-3001-189B-F78B-7E4CF3345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25551"/>
            <a:ext cx="6858000" cy="2632668"/>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A51F3FC2-797D-6E01-1D17-0315BDF66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58219"/>
            <a:ext cx="6858000" cy="2664736"/>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E7399881-8036-B0E2-10EE-6B616D358F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222955"/>
            <a:ext cx="6858000" cy="2674061"/>
          </a:xfrm>
          <a:prstGeom prst="rect">
            <a:avLst/>
          </a:prstGeom>
        </p:spPr>
      </p:pic>
    </p:spTree>
    <p:extLst>
      <p:ext uri="{BB962C8B-B14F-4D97-AF65-F5344CB8AC3E}">
        <p14:creationId xmlns:p14="http://schemas.microsoft.com/office/powerpoint/2010/main" val="648007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2A6F09-A21B-2F10-0CF4-AD88346680C8}"/>
              </a:ext>
            </a:extLst>
          </p:cNvPr>
          <p:cNvSpPr>
            <a:spLocks noGrp="1"/>
          </p:cNvSpPr>
          <p:nvPr>
            <p:ph type="title"/>
          </p:nvPr>
        </p:nvSpPr>
        <p:spPr>
          <a:xfrm>
            <a:off x="469919" y="286114"/>
            <a:ext cx="5918161" cy="639437"/>
          </a:xfrm>
        </p:spPr>
        <p:txBody>
          <a:bodyPr>
            <a:normAutofit/>
          </a:bodyPr>
          <a:lstStyle/>
          <a:p>
            <a:pPr algn="ctr"/>
            <a:r>
              <a:rPr lang="fr-FR" sz="3000" dirty="0">
                <a:effectLst>
                  <a:outerShdw blurRad="38100" dist="38100" dir="2700000" algn="tl">
                    <a:srgbClr val="000000">
                      <a:alpha val="43137"/>
                    </a:srgbClr>
                  </a:outerShdw>
                </a:effectLst>
                <a:latin typeface="+mn-lt"/>
              </a:rPr>
              <a:t>ENTREPRISE</a:t>
            </a:r>
          </a:p>
        </p:txBody>
      </p:sp>
      <p:pic>
        <p:nvPicPr>
          <p:cNvPr id="6" name="Picture 5" descr="A diagram with text and symbols&#10;&#10;AI-generated content may be incorrect.">
            <a:extLst>
              <a:ext uri="{FF2B5EF4-FFF2-40B4-BE49-F238E27FC236}">
                <a16:creationId xmlns:a16="http://schemas.microsoft.com/office/drawing/2014/main" id="{AA52F0B8-3450-5101-1F2B-5F33D9211D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38" y="1077543"/>
            <a:ext cx="5597912" cy="3963885"/>
          </a:xfrm>
          <a:prstGeom prst="rect">
            <a:avLst/>
          </a:prstGeom>
        </p:spPr>
      </p:pic>
      <p:pic>
        <p:nvPicPr>
          <p:cNvPr id="8" name="Picture 7" descr="A screenshot of a computer screen&#10;&#10;AI-generated content may be incorrect.">
            <a:extLst>
              <a:ext uri="{FF2B5EF4-FFF2-40B4-BE49-F238E27FC236}">
                <a16:creationId xmlns:a16="http://schemas.microsoft.com/office/drawing/2014/main" id="{9A89147E-6634-A317-4D1F-CFF8A7F9B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38" y="5041428"/>
            <a:ext cx="5687122" cy="4102572"/>
          </a:xfrm>
          <a:prstGeom prst="rect">
            <a:avLst/>
          </a:prstGeom>
        </p:spPr>
      </p:pic>
    </p:spTree>
    <p:extLst>
      <p:ext uri="{BB962C8B-B14F-4D97-AF65-F5344CB8AC3E}">
        <p14:creationId xmlns:p14="http://schemas.microsoft.com/office/powerpoint/2010/main" val="2550996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024A72E9-BC4E-0071-A5BC-4F1E6E082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19345"/>
            <a:ext cx="6858000" cy="4905309"/>
          </a:xfrm>
          <a:prstGeom prst="rect">
            <a:avLst/>
          </a:prstGeom>
        </p:spPr>
      </p:pic>
    </p:spTree>
    <p:extLst>
      <p:ext uri="{BB962C8B-B14F-4D97-AF65-F5344CB8AC3E}">
        <p14:creationId xmlns:p14="http://schemas.microsoft.com/office/powerpoint/2010/main" val="121839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A80DC-3368-0540-EBFE-C369EBB4C3E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373A42F-6095-0500-86DF-D1A64A9E7CF8}"/>
              </a:ext>
            </a:extLst>
          </p:cNvPr>
          <p:cNvSpPr/>
          <p:nvPr/>
        </p:nvSpPr>
        <p:spPr>
          <a:xfrm>
            <a:off x="0" y="0"/>
            <a:ext cx="6858000" cy="32338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F9E4F6EC-5A1E-29EB-3A00-F50A1A8254BD}"/>
              </a:ext>
            </a:extLst>
          </p:cNvPr>
          <p:cNvSpPr txBox="1"/>
          <p:nvPr/>
        </p:nvSpPr>
        <p:spPr>
          <a:xfrm>
            <a:off x="150541" y="955207"/>
            <a:ext cx="6556917" cy="1323439"/>
          </a:xfrm>
          <a:prstGeom prst="rect">
            <a:avLst/>
          </a:prstGeom>
          <a:noFill/>
        </p:spPr>
        <p:txBody>
          <a:bodyPr wrap="square" rtlCol="0">
            <a:spAutoFit/>
          </a:bodyPr>
          <a:lstStyle/>
          <a:p>
            <a:r>
              <a:rPr lang="fr-FR" sz="8000" b="1" spc="300" dirty="0">
                <a:solidFill>
                  <a:schemeClr val="bg1"/>
                </a:solidFill>
                <a:effectLst>
                  <a:outerShdw blurRad="38100" dist="38100" dir="2700000" algn="tl">
                    <a:srgbClr val="000000">
                      <a:alpha val="43137"/>
                    </a:srgbClr>
                  </a:outerShdw>
                </a:effectLst>
              </a:rPr>
              <a:t>DIAGRAMME</a:t>
            </a:r>
          </a:p>
        </p:txBody>
      </p:sp>
      <p:sp>
        <p:nvSpPr>
          <p:cNvPr id="6" name="Rectangle 5">
            <a:extLst>
              <a:ext uri="{FF2B5EF4-FFF2-40B4-BE49-F238E27FC236}">
                <a16:creationId xmlns:a16="http://schemas.microsoft.com/office/drawing/2014/main" id="{67A8261E-83AE-9048-F1F8-2F4FC90DAA28}"/>
              </a:ext>
            </a:extLst>
          </p:cNvPr>
          <p:cNvSpPr/>
          <p:nvPr/>
        </p:nvSpPr>
        <p:spPr>
          <a:xfrm>
            <a:off x="0" y="5910146"/>
            <a:ext cx="6858000" cy="32338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EC44A9EF-0D23-28F3-026D-D672B3D4D072}"/>
              </a:ext>
            </a:extLst>
          </p:cNvPr>
          <p:cNvSpPr txBox="1"/>
          <p:nvPr/>
        </p:nvSpPr>
        <p:spPr>
          <a:xfrm>
            <a:off x="0" y="6249800"/>
            <a:ext cx="6858000" cy="2246769"/>
          </a:xfrm>
          <a:prstGeom prst="rect">
            <a:avLst/>
          </a:prstGeom>
          <a:noFill/>
        </p:spPr>
        <p:txBody>
          <a:bodyPr wrap="square" rtlCol="0">
            <a:spAutoFit/>
          </a:bodyPr>
          <a:lstStyle/>
          <a:p>
            <a:pPr algn="ctr"/>
            <a:r>
              <a:rPr lang="fr-FR" sz="8000" b="1" spc="300" dirty="0">
                <a:solidFill>
                  <a:schemeClr val="bg1"/>
                </a:solidFill>
                <a:effectLst>
                  <a:outerShdw blurRad="38100" dist="38100" dir="2700000" algn="tl">
                    <a:srgbClr val="000000">
                      <a:alpha val="43137"/>
                    </a:srgbClr>
                  </a:outerShdw>
                </a:effectLst>
              </a:rPr>
              <a:t>DE CAS </a:t>
            </a:r>
            <a:r>
              <a:rPr lang="fr-FR" sz="6000" b="1" spc="300" dirty="0">
                <a:solidFill>
                  <a:schemeClr val="bg1"/>
                </a:solidFill>
                <a:effectLst>
                  <a:outerShdw blurRad="38100" dist="38100" dir="2700000" algn="tl">
                    <a:srgbClr val="000000">
                      <a:alpha val="43137"/>
                    </a:srgbClr>
                  </a:outerShdw>
                </a:effectLst>
              </a:rPr>
              <a:t>D’UTILISATION</a:t>
            </a:r>
          </a:p>
        </p:txBody>
      </p:sp>
    </p:spTree>
    <p:extLst>
      <p:ext uri="{BB962C8B-B14F-4D97-AF65-F5344CB8AC3E}">
        <p14:creationId xmlns:p14="http://schemas.microsoft.com/office/powerpoint/2010/main" val="1041668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31DBB0-7F23-C677-571F-AE1EFF5F859E}"/>
              </a:ext>
            </a:extLst>
          </p:cNvPr>
          <p:cNvSpPr>
            <a:spLocks noGrp="1"/>
          </p:cNvSpPr>
          <p:nvPr>
            <p:ph type="title"/>
          </p:nvPr>
        </p:nvSpPr>
        <p:spPr>
          <a:xfrm>
            <a:off x="469919" y="286114"/>
            <a:ext cx="5918161" cy="639437"/>
          </a:xfrm>
        </p:spPr>
        <p:txBody>
          <a:bodyPr>
            <a:normAutofit/>
          </a:bodyPr>
          <a:lstStyle/>
          <a:p>
            <a:pPr algn="ctr"/>
            <a:r>
              <a:rPr lang="fr-FR" sz="3000" dirty="0">
                <a:effectLst>
                  <a:outerShdw blurRad="38100" dist="38100" dir="2700000" algn="tl">
                    <a:srgbClr val="000000">
                      <a:alpha val="43137"/>
                    </a:srgbClr>
                  </a:outerShdw>
                </a:effectLst>
                <a:latin typeface="+mn-lt"/>
              </a:rPr>
              <a:t>ADMIN</a:t>
            </a:r>
          </a:p>
        </p:txBody>
      </p:sp>
      <p:pic>
        <p:nvPicPr>
          <p:cNvPr id="6" name="Picture 5" descr="A screenshot of a computer&#10;&#10;AI-generated content may be incorrect.">
            <a:extLst>
              <a:ext uri="{FF2B5EF4-FFF2-40B4-BE49-F238E27FC236}">
                <a16:creationId xmlns:a16="http://schemas.microsoft.com/office/drawing/2014/main" id="{9B690AFA-E04D-28F6-1A34-3F5B90A28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1711"/>
            <a:ext cx="6858000" cy="3461845"/>
          </a:xfrm>
          <a:prstGeom prst="rect">
            <a:avLst/>
          </a:prstGeom>
        </p:spPr>
      </p:pic>
      <p:pic>
        <p:nvPicPr>
          <p:cNvPr id="8" name="Picture 7" descr="A diagram of a diagram&#10;&#10;AI-generated content may be incorrect.">
            <a:extLst>
              <a:ext uri="{FF2B5EF4-FFF2-40B4-BE49-F238E27FC236}">
                <a16:creationId xmlns:a16="http://schemas.microsoft.com/office/drawing/2014/main" id="{0AF076B3-77A1-2300-A58C-FB0BF8384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243556"/>
            <a:ext cx="6858000" cy="3386586"/>
          </a:xfrm>
          <a:prstGeom prst="rect">
            <a:avLst/>
          </a:prstGeom>
        </p:spPr>
      </p:pic>
    </p:spTree>
    <p:extLst>
      <p:ext uri="{BB962C8B-B14F-4D97-AF65-F5344CB8AC3E}">
        <p14:creationId xmlns:p14="http://schemas.microsoft.com/office/powerpoint/2010/main" val="163163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9D758A-2B11-0C53-C167-811D2B5152CF}"/>
              </a:ext>
            </a:extLst>
          </p:cNvPr>
          <p:cNvSpPr>
            <a:spLocks noGrp="1"/>
          </p:cNvSpPr>
          <p:nvPr>
            <p:ph type="title"/>
          </p:nvPr>
        </p:nvSpPr>
        <p:spPr>
          <a:xfrm>
            <a:off x="469919" y="286114"/>
            <a:ext cx="5918161" cy="639437"/>
          </a:xfrm>
        </p:spPr>
        <p:txBody>
          <a:bodyPr>
            <a:normAutofit/>
          </a:bodyPr>
          <a:lstStyle/>
          <a:p>
            <a:pPr algn="ctr"/>
            <a:r>
              <a:rPr lang="fr-FR" sz="3000" dirty="0">
                <a:effectLst>
                  <a:outerShdw blurRad="38100" dist="38100" dir="2700000" algn="tl">
                    <a:srgbClr val="000000">
                      <a:alpha val="43137"/>
                    </a:srgbClr>
                  </a:outerShdw>
                </a:effectLst>
                <a:latin typeface="+mn-lt"/>
              </a:rPr>
              <a:t>CANDIDAT</a:t>
            </a:r>
          </a:p>
        </p:txBody>
      </p:sp>
      <p:pic>
        <p:nvPicPr>
          <p:cNvPr id="6" name="Picture 5" descr="A diagram of a company&#10;&#10;AI-generated content may be incorrect.">
            <a:extLst>
              <a:ext uri="{FF2B5EF4-FFF2-40B4-BE49-F238E27FC236}">
                <a16:creationId xmlns:a16="http://schemas.microsoft.com/office/drawing/2014/main" id="{62796F55-2467-72B8-6434-0ED0A91F7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30311"/>
            <a:ext cx="6858000" cy="3320041"/>
          </a:xfrm>
          <a:prstGeom prst="rect">
            <a:avLst/>
          </a:prstGeom>
        </p:spPr>
      </p:pic>
      <p:pic>
        <p:nvPicPr>
          <p:cNvPr id="8" name="Picture 7" descr="A diagram of a company&#10;&#10;AI-generated content may be incorrect.">
            <a:extLst>
              <a:ext uri="{FF2B5EF4-FFF2-40B4-BE49-F238E27FC236}">
                <a16:creationId xmlns:a16="http://schemas.microsoft.com/office/drawing/2014/main" id="{14E9D0F7-BC4B-C663-ED13-94BEACB4A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50352"/>
            <a:ext cx="6858000" cy="3286257"/>
          </a:xfrm>
          <a:prstGeom prst="rect">
            <a:avLst/>
          </a:prstGeom>
        </p:spPr>
      </p:pic>
    </p:spTree>
    <p:extLst>
      <p:ext uri="{BB962C8B-B14F-4D97-AF65-F5344CB8AC3E}">
        <p14:creationId xmlns:p14="http://schemas.microsoft.com/office/powerpoint/2010/main" val="1343660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9A75E0B-F33B-6C5C-A51A-E421965D781A}"/>
              </a:ext>
            </a:extLst>
          </p:cNvPr>
          <p:cNvSpPr>
            <a:spLocks noGrp="1"/>
          </p:cNvSpPr>
          <p:nvPr>
            <p:ph type="title"/>
          </p:nvPr>
        </p:nvSpPr>
        <p:spPr>
          <a:xfrm>
            <a:off x="469919" y="286114"/>
            <a:ext cx="5918161" cy="639437"/>
          </a:xfrm>
        </p:spPr>
        <p:txBody>
          <a:bodyPr>
            <a:normAutofit/>
          </a:bodyPr>
          <a:lstStyle/>
          <a:p>
            <a:pPr algn="ctr"/>
            <a:r>
              <a:rPr lang="fr-FR" sz="3000" dirty="0">
                <a:effectLst>
                  <a:outerShdw blurRad="38100" dist="38100" dir="2700000" algn="tl">
                    <a:srgbClr val="000000">
                      <a:alpha val="43137"/>
                    </a:srgbClr>
                  </a:outerShdw>
                </a:effectLst>
                <a:latin typeface="+mn-lt"/>
              </a:rPr>
              <a:t>ENTREPRISE</a:t>
            </a:r>
          </a:p>
        </p:txBody>
      </p:sp>
      <p:pic>
        <p:nvPicPr>
          <p:cNvPr id="6" name="Picture 5" descr="A screenshot of a computer&#10;&#10;AI-generated content may be incorrect.">
            <a:extLst>
              <a:ext uri="{FF2B5EF4-FFF2-40B4-BE49-F238E27FC236}">
                <a16:creationId xmlns:a16="http://schemas.microsoft.com/office/drawing/2014/main" id="{E7A10B82-156B-2D34-6B9A-D36ACC84D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19412"/>
            <a:ext cx="6858000" cy="3608746"/>
          </a:xfrm>
          <a:prstGeom prst="rect">
            <a:avLst/>
          </a:prstGeom>
        </p:spPr>
      </p:pic>
      <p:pic>
        <p:nvPicPr>
          <p:cNvPr id="8" name="Picture 7" descr="A diagram of a diagram&#10;&#10;AI-generated content may be incorrect.">
            <a:extLst>
              <a:ext uri="{FF2B5EF4-FFF2-40B4-BE49-F238E27FC236}">
                <a16:creationId xmlns:a16="http://schemas.microsoft.com/office/drawing/2014/main" id="{A0193C89-F95E-CC93-2282-F581FF03B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84669"/>
            <a:ext cx="6858000" cy="3373217"/>
          </a:xfrm>
          <a:prstGeom prst="rect">
            <a:avLst/>
          </a:prstGeom>
        </p:spPr>
      </p:pic>
    </p:spTree>
    <p:extLst>
      <p:ext uri="{BB962C8B-B14F-4D97-AF65-F5344CB8AC3E}">
        <p14:creationId xmlns:p14="http://schemas.microsoft.com/office/powerpoint/2010/main" val="1440133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29A30F-59A6-E9D7-B992-FA97A1602763}"/>
              </a:ext>
            </a:extLst>
          </p:cNvPr>
          <p:cNvSpPr>
            <a:spLocks noGrp="1"/>
          </p:cNvSpPr>
          <p:nvPr>
            <p:ph idx="1"/>
          </p:nvPr>
        </p:nvSpPr>
        <p:spPr>
          <a:xfrm>
            <a:off x="471487" y="1671108"/>
            <a:ext cx="5915025" cy="2542077"/>
          </a:xfrm>
        </p:spPr>
        <p:txBody>
          <a:bodyPr/>
          <a:lstStyle/>
          <a:p>
            <a:pPr marL="0" indent="0">
              <a:buNone/>
            </a:pPr>
            <a:endParaRPr lang="fr-FR" dirty="0"/>
          </a:p>
          <a:p>
            <a:pPr marL="0" indent="0">
              <a:buNone/>
            </a:pPr>
            <a:r>
              <a:rPr lang="fr-FR" sz="1300" kern="0" dirty="0" err="1">
                <a:effectLst/>
                <a:latin typeface="Aptos" panose="020B0004020202020204" pitchFamily="34" charset="0"/>
                <a:ea typeface="Times New Roman" panose="02020603050405020304" pitchFamily="18" charset="0"/>
              </a:rPr>
              <a:t>SkillMatch</a:t>
            </a:r>
            <a:r>
              <a:rPr lang="fr-FR" sz="1300" kern="0" dirty="0">
                <a:effectLst/>
                <a:latin typeface="Aptos" panose="020B0004020202020204" pitchFamily="34" charset="0"/>
                <a:ea typeface="Times New Roman" panose="02020603050405020304" pitchFamily="18" charset="0"/>
              </a:rPr>
              <a:t> est une plateforme innovante qui transforme le recrutement en mettant les compétences au centre du processus. Au lieu d’envoyer des CV, les candidats démontrent leurs talents en relevant des défis pratiques et en </a:t>
            </a:r>
            <a:r>
              <a:rPr lang="fr-FR" sz="1300" kern="0" dirty="0">
                <a:effectLst/>
                <a:ea typeface="Times New Roman" panose="02020603050405020304" pitchFamily="18" charset="0"/>
              </a:rPr>
              <a:t>suivant des parcours personnalisés. Les entreprises repèrent ainsi les profils qui correspondent réellement à leurs besoins. Grâce à </a:t>
            </a:r>
            <a:r>
              <a:rPr lang="fr-FR" sz="1300" kern="0" dirty="0" err="1">
                <a:effectLst/>
                <a:ea typeface="Times New Roman" panose="02020603050405020304" pitchFamily="18" charset="0"/>
              </a:rPr>
              <a:t>SkillMatch</a:t>
            </a:r>
            <a:r>
              <a:rPr lang="fr-FR" sz="1300" kern="0" dirty="0">
                <a:effectLst/>
                <a:ea typeface="Times New Roman" panose="02020603050405020304" pitchFamily="18" charset="0"/>
              </a:rPr>
              <a:t>, ce sont désormais les recruteurs qui viennent à vous, en se basant sur vos compétences réelles. La plateforme propose un espace simple et efficace pour créer un profil, résoudre des challenges concrets, et se faire remarquer par des entreprises reconnues. </a:t>
            </a:r>
          </a:p>
          <a:p>
            <a:pPr marL="0" indent="0">
              <a:buNone/>
            </a:pPr>
            <a:endParaRPr lang="fr-FR" sz="1300" dirty="0">
              <a:latin typeface="Aptos" panose="020B0004020202020204" pitchFamily="34" charset="0"/>
            </a:endParaRPr>
          </a:p>
        </p:txBody>
      </p:sp>
      <p:pic>
        <p:nvPicPr>
          <p:cNvPr id="8" name="Picture 7">
            <a:extLst>
              <a:ext uri="{FF2B5EF4-FFF2-40B4-BE49-F238E27FC236}">
                <a16:creationId xmlns:a16="http://schemas.microsoft.com/office/drawing/2014/main" id="{B0B2099B-07AF-710F-80FD-687C91D6F22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449" y="4572000"/>
            <a:ext cx="5753100" cy="2567940"/>
          </a:xfrm>
          <a:prstGeom prst="rect">
            <a:avLst/>
          </a:prstGeom>
          <a:noFill/>
          <a:ln>
            <a:noFill/>
          </a:ln>
        </p:spPr>
      </p:pic>
      <p:sp>
        <p:nvSpPr>
          <p:cNvPr id="5" name="Title 4">
            <a:extLst>
              <a:ext uri="{FF2B5EF4-FFF2-40B4-BE49-F238E27FC236}">
                <a16:creationId xmlns:a16="http://schemas.microsoft.com/office/drawing/2014/main" id="{24DA27B3-2FA3-B65A-3722-CF98DC634C40}"/>
              </a:ext>
            </a:extLst>
          </p:cNvPr>
          <p:cNvSpPr>
            <a:spLocks noGrp="1"/>
          </p:cNvSpPr>
          <p:nvPr>
            <p:ph type="title"/>
          </p:nvPr>
        </p:nvSpPr>
        <p:spPr>
          <a:xfrm>
            <a:off x="471488" y="486837"/>
            <a:ext cx="5834061" cy="1016844"/>
          </a:xfrm>
        </p:spPr>
        <p:style>
          <a:lnRef idx="2">
            <a:schemeClr val="accent1"/>
          </a:lnRef>
          <a:fillRef idx="1">
            <a:schemeClr val="lt1"/>
          </a:fillRef>
          <a:effectRef idx="0">
            <a:schemeClr val="accent1"/>
          </a:effectRef>
          <a:fontRef idx="minor">
            <a:schemeClr val="dk1"/>
          </a:fontRef>
        </p:style>
        <p:txBody>
          <a:bodyPr/>
          <a:lstStyle/>
          <a:p>
            <a:pPr algn="ctr"/>
            <a:r>
              <a:rPr lang="fr-FR" sz="3600" kern="100" dirty="0">
                <a:ln>
                  <a:noFill/>
                </a:ln>
                <a:solidFill>
                  <a:srgbClr val="000000"/>
                </a:solidFill>
                <a:effectLst>
                  <a:outerShdw blurRad="38100" dist="38100" dir="2700000" algn="tl">
                    <a:srgbClr val="000000">
                      <a:alpha val="43137"/>
                    </a:srgbClr>
                  </a:outerShdw>
                </a:effectLst>
                <a:ea typeface="Aptos" panose="020B0004020202020204" pitchFamily="34" charset="0"/>
                <a:cs typeface="Arial" panose="020B0604020202020204" pitchFamily="34" charset="0"/>
              </a:rPr>
              <a:t>LANDING PAGE </a:t>
            </a:r>
            <a:endParaRPr lang="fr-FR" dirty="0"/>
          </a:p>
        </p:txBody>
      </p:sp>
    </p:spTree>
    <p:extLst>
      <p:ext uri="{BB962C8B-B14F-4D97-AF65-F5344CB8AC3E}">
        <p14:creationId xmlns:p14="http://schemas.microsoft.com/office/powerpoint/2010/main" val="1447399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ABCEBFF-B86C-68FC-F857-7064C7BEFCE9}"/>
              </a:ext>
            </a:extLst>
          </p:cNvPr>
          <p:cNvGrpSpPr/>
          <p:nvPr/>
        </p:nvGrpSpPr>
        <p:grpSpPr>
          <a:xfrm>
            <a:off x="548640" y="1832610"/>
            <a:ext cx="5760720" cy="5478780"/>
            <a:chOff x="548640" y="812639"/>
            <a:chExt cx="5760720" cy="5478780"/>
          </a:xfrm>
        </p:grpSpPr>
        <p:pic>
          <p:nvPicPr>
            <p:cNvPr id="4" name="Picture 3">
              <a:extLst>
                <a:ext uri="{FF2B5EF4-FFF2-40B4-BE49-F238E27FC236}">
                  <a16:creationId xmlns:a16="http://schemas.microsoft.com/office/drawing/2014/main" id="{1BDBA70E-ED4E-88AE-553A-E2218D3243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640" y="812639"/>
              <a:ext cx="5760720" cy="2819400"/>
            </a:xfrm>
            <a:prstGeom prst="rect">
              <a:avLst/>
            </a:prstGeom>
            <a:noFill/>
            <a:ln>
              <a:noFill/>
            </a:ln>
          </p:spPr>
        </p:pic>
        <p:pic>
          <p:nvPicPr>
            <p:cNvPr id="6" name="Picture 5">
              <a:extLst>
                <a:ext uri="{FF2B5EF4-FFF2-40B4-BE49-F238E27FC236}">
                  <a16:creationId xmlns:a16="http://schemas.microsoft.com/office/drawing/2014/main" id="{6FFA09F9-B25B-F4D5-808D-9A53C1BDFF9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 y="3632039"/>
              <a:ext cx="5753100" cy="2659380"/>
            </a:xfrm>
            <a:prstGeom prst="rect">
              <a:avLst/>
            </a:prstGeom>
            <a:noFill/>
            <a:ln>
              <a:noFill/>
            </a:ln>
          </p:spPr>
        </p:pic>
      </p:grpSp>
    </p:spTree>
    <p:extLst>
      <p:ext uri="{BB962C8B-B14F-4D97-AF65-F5344CB8AC3E}">
        <p14:creationId xmlns:p14="http://schemas.microsoft.com/office/powerpoint/2010/main" val="2354872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AA609-DD92-06B0-BE85-6AA22E07C172}"/>
              </a:ext>
            </a:extLst>
          </p:cNvPr>
          <p:cNvSpPr>
            <a:spLocks noGrp="1"/>
          </p:cNvSpPr>
          <p:nvPr>
            <p:ph type="title"/>
          </p:nvPr>
        </p:nvSpPr>
        <p:spPr>
          <a:xfrm>
            <a:off x="1076446" y="515915"/>
            <a:ext cx="4511413" cy="784268"/>
          </a:xfrm>
        </p:spPr>
        <p:txBody>
          <a:bodyPr>
            <a:normAutofit/>
          </a:bodyPr>
          <a:lstStyle/>
          <a:p>
            <a:pPr algn="ctr"/>
            <a:r>
              <a:rPr lang="fr-FR" sz="2000" dirty="0"/>
              <a:t>SOMMAIRE</a:t>
            </a:r>
          </a:p>
        </p:txBody>
      </p:sp>
      <p:sp>
        <p:nvSpPr>
          <p:cNvPr id="4" name="Rectangle 1">
            <a:extLst>
              <a:ext uri="{FF2B5EF4-FFF2-40B4-BE49-F238E27FC236}">
                <a16:creationId xmlns:a16="http://schemas.microsoft.com/office/drawing/2014/main" id="{976E7999-269F-3412-82CF-70AE38083587}"/>
              </a:ext>
            </a:extLst>
          </p:cNvPr>
          <p:cNvSpPr>
            <a:spLocks noGrp="1" noChangeArrowheads="1"/>
          </p:cNvSpPr>
          <p:nvPr>
            <p:ph idx="1"/>
          </p:nvPr>
        </p:nvSpPr>
        <p:spPr bwMode="auto">
          <a:xfrm>
            <a:off x="1151806" y="1300183"/>
            <a:ext cx="4554388" cy="683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fr-FR" altLang="fr-FR" sz="1800" i="0" u="none" strike="noStrike" cap="none" normalizeH="0" baseline="0" dirty="0">
                <a:ln>
                  <a:noFill/>
                </a:ln>
                <a:solidFill>
                  <a:schemeClr val="tx1"/>
                </a:solidFill>
                <a:effectLst/>
              </a:rPr>
              <a:t>Introduction Générale</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fr-FR" altLang="fr-FR" sz="1800" i="0" u="none" strike="noStrike" cap="none" normalizeH="0" baseline="0" dirty="0">
                <a:ln>
                  <a:noFill/>
                </a:ln>
                <a:solidFill>
                  <a:schemeClr val="tx1"/>
                </a:solidFill>
                <a:effectLst/>
              </a:rPr>
              <a:t>Objectifs du Projet de Synthèse</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fr-FR" altLang="fr-FR" sz="1800" i="0" u="none" strike="noStrike" cap="none" normalizeH="0" baseline="0" dirty="0">
                <a:ln>
                  <a:noFill/>
                </a:ln>
                <a:solidFill>
                  <a:schemeClr val="tx1"/>
                </a:solidFill>
                <a:effectLst/>
              </a:rPr>
              <a:t>Contexte et Justification</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fr-FR" altLang="fr-FR" sz="1800" i="0" u="none" strike="noStrike" cap="none" normalizeH="0" baseline="0" dirty="0">
                <a:ln>
                  <a:noFill/>
                </a:ln>
                <a:solidFill>
                  <a:schemeClr val="tx1"/>
                </a:solidFill>
                <a:effectLst/>
              </a:rPr>
              <a:t>Présentation de la plateforme </a:t>
            </a:r>
            <a:r>
              <a:rPr kumimoji="0" lang="fr-FR" altLang="fr-FR" sz="1800" i="0" u="none" strike="noStrike" cap="none" normalizeH="0" baseline="0" dirty="0" err="1">
                <a:ln>
                  <a:noFill/>
                </a:ln>
                <a:solidFill>
                  <a:schemeClr val="tx1"/>
                </a:solidFill>
                <a:effectLst/>
              </a:rPr>
              <a:t>SkillMatch</a:t>
            </a:r>
            <a:endParaRPr kumimoji="0" lang="fr-FR" altLang="fr-FR" sz="180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fr-FR" altLang="fr-FR" sz="1800" i="0" u="none" strike="noStrike" cap="none" normalizeH="0" baseline="0" dirty="0">
                <a:ln>
                  <a:noFill/>
                </a:ln>
                <a:solidFill>
                  <a:schemeClr val="tx1"/>
                </a:solidFill>
                <a:effectLst/>
              </a:rPr>
              <a:t>Fonctionnalités principales</a:t>
            </a:r>
          </a:p>
          <a:p>
            <a:pPr marL="685800" lvl="1" indent="-342900" defTabSz="914400" eaLnBrk="0" fontAlgn="base" hangingPunct="0">
              <a:lnSpc>
                <a:spcPct val="150000"/>
              </a:lnSpc>
              <a:spcBef>
                <a:spcPct val="0"/>
              </a:spcBef>
              <a:spcAft>
                <a:spcPct val="0"/>
              </a:spcAft>
              <a:buFont typeface="+mj-lt"/>
              <a:buAutoNum type="arabicPeriod"/>
            </a:pPr>
            <a:r>
              <a:rPr kumimoji="0" lang="fr-FR" altLang="fr-FR" sz="1500" i="0" u="none" strike="noStrike" cap="none" normalizeH="0" baseline="0" dirty="0">
                <a:ln>
                  <a:noFill/>
                </a:ln>
                <a:solidFill>
                  <a:schemeClr val="tx1"/>
                </a:solidFill>
                <a:effectLst/>
              </a:rPr>
              <a:t>Candidat</a:t>
            </a:r>
          </a:p>
          <a:p>
            <a:pPr marL="685800" lvl="1" indent="-342900" defTabSz="914400" eaLnBrk="0" fontAlgn="base" hangingPunct="0">
              <a:lnSpc>
                <a:spcPct val="150000"/>
              </a:lnSpc>
              <a:spcBef>
                <a:spcPct val="0"/>
              </a:spcBef>
              <a:spcAft>
                <a:spcPct val="0"/>
              </a:spcAft>
              <a:buFont typeface="+mj-lt"/>
              <a:buAutoNum type="arabicPeriod"/>
            </a:pPr>
            <a:r>
              <a:rPr kumimoji="0" lang="fr-FR" altLang="fr-FR" sz="1500" i="0" u="none" strike="noStrike" cap="none" normalizeH="0" baseline="0" dirty="0">
                <a:ln>
                  <a:noFill/>
                </a:ln>
                <a:solidFill>
                  <a:schemeClr val="tx1"/>
                </a:solidFill>
                <a:effectLst/>
              </a:rPr>
              <a:t>Entreprise</a:t>
            </a:r>
          </a:p>
          <a:p>
            <a:pPr marL="685800" lvl="1" indent="-342900" defTabSz="914400" eaLnBrk="0" fontAlgn="base" hangingPunct="0">
              <a:lnSpc>
                <a:spcPct val="150000"/>
              </a:lnSpc>
              <a:spcBef>
                <a:spcPct val="0"/>
              </a:spcBef>
              <a:spcAft>
                <a:spcPct val="0"/>
              </a:spcAft>
              <a:buFont typeface="+mj-lt"/>
              <a:buAutoNum type="arabicPeriod"/>
            </a:pPr>
            <a:r>
              <a:rPr kumimoji="0" lang="fr-FR" altLang="fr-FR" sz="1500" i="0" u="none" strike="noStrike" cap="none" normalizeH="0" baseline="0" dirty="0">
                <a:ln>
                  <a:noFill/>
                </a:ln>
                <a:solidFill>
                  <a:schemeClr val="tx1"/>
                </a:solidFill>
                <a:effectLst/>
              </a:rPr>
              <a:t>Administrateur</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fr-FR" altLang="fr-FR" sz="1800" i="0" u="none" strike="noStrike" cap="none" normalizeH="0" baseline="0" dirty="0">
                <a:ln>
                  <a:noFill/>
                </a:ln>
                <a:solidFill>
                  <a:schemeClr val="tx1"/>
                </a:solidFill>
                <a:effectLst/>
              </a:rPr>
              <a:t>Architecture Technique</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fr-FR" altLang="fr-FR" sz="1800" i="0" u="none" strike="noStrike" cap="none" normalizeH="0" baseline="0" dirty="0">
                <a:ln>
                  <a:noFill/>
                </a:ln>
                <a:solidFill>
                  <a:schemeClr val="tx1"/>
                </a:solidFill>
                <a:effectLst/>
              </a:rPr>
              <a:t>Diagrammes UML</a:t>
            </a:r>
          </a:p>
          <a:p>
            <a:pPr marL="685800" lvl="1" indent="-342900" defTabSz="914400" eaLnBrk="0" fontAlgn="base" hangingPunct="0">
              <a:lnSpc>
                <a:spcPct val="150000"/>
              </a:lnSpc>
              <a:spcBef>
                <a:spcPct val="0"/>
              </a:spcBef>
              <a:spcAft>
                <a:spcPct val="0"/>
              </a:spcAft>
              <a:buFont typeface="+mj-lt"/>
              <a:buAutoNum type="arabicPeriod"/>
            </a:pPr>
            <a:r>
              <a:rPr kumimoji="0" lang="fr-FR" altLang="fr-FR" sz="1500" i="0" u="none" strike="noStrike" cap="none" normalizeH="0" baseline="0" dirty="0">
                <a:ln>
                  <a:noFill/>
                </a:ln>
                <a:solidFill>
                  <a:schemeClr val="tx1"/>
                </a:solidFill>
                <a:effectLst/>
              </a:rPr>
              <a:t>Cas d’utilisation</a:t>
            </a:r>
          </a:p>
          <a:p>
            <a:pPr marL="685800" lvl="1" indent="-342900" defTabSz="914400" eaLnBrk="0" fontAlgn="base" hangingPunct="0">
              <a:lnSpc>
                <a:spcPct val="150000"/>
              </a:lnSpc>
              <a:spcBef>
                <a:spcPct val="0"/>
              </a:spcBef>
              <a:spcAft>
                <a:spcPct val="0"/>
              </a:spcAft>
              <a:buFont typeface="+mj-lt"/>
              <a:buAutoNum type="arabicPeriod"/>
            </a:pPr>
            <a:r>
              <a:rPr kumimoji="0" lang="fr-FR" altLang="fr-FR" sz="1500" i="0" u="none" strike="noStrike" cap="none" normalizeH="0" baseline="0" dirty="0">
                <a:ln>
                  <a:noFill/>
                </a:ln>
                <a:solidFill>
                  <a:schemeClr val="tx1"/>
                </a:solidFill>
                <a:effectLst/>
              </a:rPr>
              <a:t>Séquence</a:t>
            </a:r>
          </a:p>
          <a:p>
            <a:pPr marL="685800" lvl="1" indent="-342900" defTabSz="914400" eaLnBrk="0" fontAlgn="base" hangingPunct="0">
              <a:lnSpc>
                <a:spcPct val="150000"/>
              </a:lnSpc>
              <a:spcBef>
                <a:spcPct val="0"/>
              </a:spcBef>
              <a:spcAft>
                <a:spcPct val="0"/>
              </a:spcAft>
              <a:buFont typeface="+mj-lt"/>
              <a:buAutoNum type="arabicPeriod"/>
            </a:pPr>
            <a:r>
              <a:rPr kumimoji="0" lang="fr-FR" altLang="fr-FR" sz="1500" i="0" u="none" strike="noStrike" cap="none" normalizeH="0" baseline="0" dirty="0">
                <a:ln>
                  <a:noFill/>
                </a:ln>
                <a:solidFill>
                  <a:schemeClr val="tx1"/>
                </a:solidFill>
                <a:effectLst/>
              </a:rPr>
              <a:t>Activités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fr-FR" altLang="fr-FR" sz="1800" i="0" u="none" strike="noStrike" cap="none" normalizeH="0" baseline="0" dirty="0">
                <a:ln>
                  <a:noFill/>
                </a:ln>
                <a:solidFill>
                  <a:schemeClr val="tx1"/>
                </a:solidFill>
                <a:effectLst/>
              </a:rPr>
              <a:t>Outils utilisés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fr-FR" altLang="fr-FR" sz="1800" i="0" u="none" strike="noStrike" cap="none" normalizeH="0" baseline="0" dirty="0">
                <a:ln>
                  <a:noFill/>
                </a:ln>
                <a:solidFill>
                  <a:schemeClr val="tx1"/>
                </a:solidFill>
                <a:effectLst/>
              </a:rPr>
              <a:t>Technologies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fr-FR" altLang="fr-FR" sz="1800" i="0" u="none" strike="noStrike" cap="none" normalizeH="0" baseline="0" dirty="0">
                <a:ln>
                  <a:noFill/>
                </a:ln>
                <a:solidFill>
                  <a:schemeClr val="tx1"/>
                </a:solidFill>
                <a:effectLst/>
              </a:rPr>
              <a:t>Manuel d'installation et d'administration</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fr-FR" altLang="fr-FR" sz="1800" i="0" u="none" strike="noStrike" cap="none" normalizeH="0" baseline="0" dirty="0">
                <a:ln>
                  <a:noFill/>
                </a:ln>
                <a:solidFill>
                  <a:schemeClr val="tx1"/>
                </a:solidFill>
                <a:effectLst/>
              </a:rPr>
              <a:t>Conclusion</a:t>
            </a:r>
          </a:p>
        </p:txBody>
      </p:sp>
    </p:spTree>
    <p:extLst>
      <p:ext uri="{BB962C8B-B14F-4D97-AF65-F5344CB8AC3E}">
        <p14:creationId xmlns:p14="http://schemas.microsoft.com/office/powerpoint/2010/main" val="3641784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8285E3D-3EDD-7FF4-689D-FFB65FA1A879}"/>
              </a:ext>
            </a:extLst>
          </p:cNvPr>
          <p:cNvGrpSpPr/>
          <p:nvPr/>
        </p:nvGrpSpPr>
        <p:grpSpPr>
          <a:xfrm>
            <a:off x="552450" y="1987469"/>
            <a:ext cx="5753100" cy="5169061"/>
            <a:chOff x="552450" y="770729"/>
            <a:chExt cx="5753100" cy="5169061"/>
          </a:xfrm>
        </p:grpSpPr>
        <p:pic>
          <p:nvPicPr>
            <p:cNvPr id="4" name="Picture 3">
              <a:extLst>
                <a:ext uri="{FF2B5EF4-FFF2-40B4-BE49-F238E27FC236}">
                  <a16:creationId xmlns:a16="http://schemas.microsoft.com/office/drawing/2014/main" id="{7743F43C-4315-D686-035B-81E2AF00A1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450" y="770729"/>
              <a:ext cx="5753100" cy="2903220"/>
            </a:xfrm>
            <a:prstGeom prst="rect">
              <a:avLst/>
            </a:prstGeom>
            <a:noFill/>
            <a:ln>
              <a:noFill/>
            </a:ln>
          </p:spPr>
        </p:pic>
        <p:pic>
          <p:nvPicPr>
            <p:cNvPr id="5" name="Picture 4">
              <a:extLst>
                <a:ext uri="{FF2B5EF4-FFF2-40B4-BE49-F238E27FC236}">
                  <a16:creationId xmlns:a16="http://schemas.microsoft.com/office/drawing/2014/main" id="{BEE76E37-C215-E70D-9B7B-A2D2EBEF5A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450" y="3204210"/>
              <a:ext cx="5753100" cy="2735580"/>
            </a:xfrm>
            <a:prstGeom prst="rect">
              <a:avLst/>
            </a:prstGeom>
            <a:noFill/>
            <a:ln>
              <a:noFill/>
            </a:ln>
          </p:spPr>
        </p:pic>
      </p:grpSp>
    </p:spTree>
    <p:extLst>
      <p:ext uri="{BB962C8B-B14F-4D97-AF65-F5344CB8AC3E}">
        <p14:creationId xmlns:p14="http://schemas.microsoft.com/office/powerpoint/2010/main" val="313170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632B9EA-F4E3-A26F-CD85-6B786F94987F}"/>
              </a:ext>
            </a:extLst>
          </p:cNvPr>
          <p:cNvGrpSpPr/>
          <p:nvPr/>
        </p:nvGrpSpPr>
        <p:grpSpPr>
          <a:xfrm>
            <a:off x="548640" y="1996440"/>
            <a:ext cx="5760720" cy="5151120"/>
            <a:chOff x="552450" y="1783080"/>
            <a:chExt cx="5760720" cy="5151120"/>
          </a:xfrm>
        </p:grpSpPr>
        <p:pic>
          <p:nvPicPr>
            <p:cNvPr id="4" name="Picture 3">
              <a:extLst>
                <a:ext uri="{FF2B5EF4-FFF2-40B4-BE49-F238E27FC236}">
                  <a16:creationId xmlns:a16="http://schemas.microsoft.com/office/drawing/2014/main" id="{5D0F3AF4-F8BC-887B-049E-DAF323F5617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450" y="1783080"/>
              <a:ext cx="5753100" cy="2788920"/>
            </a:xfrm>
            <a:prstGeom prst="rect">
              <a:avLst/>
            </a:prstGeom>
            <a:noFill/>
            <a:ln>
              <a:noFill/>
            </a:ln>
          </p:spPr>
        </p:pic>
        <p:pic>
          <p:nvPicPr>
            <p:cNvPr id="5" name="Picture 4">
              <a:extLst>
                <a:ext uri="{FF2B5EF4-FFF2-40B4-BE49-F238E27FC236}">
                  <a16:creationId xmlns:a16="http://schemas.microsoft.com/office/drawing/2014/main" id="{14D79092-200F-6031-CFC3-FCA1DB4161F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450" y="4572000"/>
              <a:ext cx="5760720" cy="2362200"/>
            </a:xfrm>
            <a:prstGeom prst="rect">
              <a:avLst/>
            </a:prstGeom>
            <a:noFill/>
            <a:ln>
              <a:noFill/>
            </a:ln>
          </p:spPr>
        </p:pic>
      </p:grpSp>
    </p:spTree>
    <p:extLst>
      <p:ext uri="{BB962C8B-B14F-4D97-AF65-F5344CB8AC3E}">
        <p14:creationId xmlns:p14="http://schemas.microsoft.com/office/powerpoint/2010/main" val="2156543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C3FEBC3-9DFB-8AB8-D900-A3E7189AB143}"/>
              </a:ext>
            </a:extLst>
          </p:cNvPr>
          <p:cNvSpPr>
            <a:spLocks noGrp="1"/>
          </p:cNvSpPr>
          <p:nvPr>
            <p:ph idx="1"/>
          </p:nvPr>
        </p:nvSpPr>
        <p:spPr>
          <a:xfrm>
            <a:off x="471487" y="214820"/>
            <a:ext cx="5915025" cy="2810320"/>
          </a:xfrm>
        </p:spPr>
        <p:txBody>
          <a:bodyPr>
            <a:normAutofit fontScale="47500" lnSpcReduction="20000"/>
          </a:bodyPr>
          <a:lstStyle/>
          <a:p>
            <a:pPr marL="0" indent="0" algn="ctr">
              <a:lnSpc>
                <a:spcPct val="115000"/>
              </a:lnSpc>
              <a:spcAft>
                <a:spcPts val="800"/>
              </a:spcAft>
              <a:buNone/>
              <a:tabLst>
                <a:tab pos="666750" algn="l"/>
                <a:tab pos="3421380" algn="l"/>
              </a:tabLst>
            </a:pPr>
            <a:r>
              <a:rPr lang="en-US" sz="5000" kern="100" dirty="0">
                <a:ln>
                  <a:noFill/>
                </a:ln>
                <a:solidFill>
                  <a:srgbClr val="000000"/>
                </a:solidFill>
                <a:effectLst>
                  <a:outerShdw blurRad="38100" dist="19050" dir="2700000" algn="tl">
                    <a:schemeClr val="dk1">
                      <a:alpha val="40000"/>
                    </a:schemeClr>
                  </a:outerShdw>
                </a:effectLst>
                <a:latin typeface="Aptos" panose="020B0004020202020204" pitchFamily="34" charset="0"/>
                <a:ea typeface="Aptos" panose="020B0004020202020204" pitchFamily="34" charset="0"/>
                <a:cs typeface="Arial" panose="020B0604020202020204" pitchFamily="34" charset="0"/>
              </a:rPr>
              <a:t>SIGN UP &amp; SIGN IN</a:t>
            </a:r>
          </a:p>
          <a:p>
            <a:pPr marL="0" indent="0" algn="ctr">
              <a:lnSpc>
                <a:spcPct val="115000"/>
              </a:lnSpc>
              <a:spcAft>
                <a:spcPts val="800"/>
              </a:spcAft>
              <a:buNone/>
              <a:tabLst>
                <a:tab pos="666750" algn="l"/>
                <a:tab pos="3421380" algn="l"/>
              </a:tabLst>
            </a:pPr>
            <a:endParaRPr lang="fr-FR" dirty="0"/>
          </a:p>
          <a:p>
            <a:pPr>
              <a:lnSpc>
                <a:spcPct val="115000"/>
              </a:lnSpc>
              <a:spcAft>
                <a:spcPts val="800"/>
              </a:spcAft>
              <a:buNone/>
            </a:pPr>
            <a:r>
              <a:rPr lang="fr-FR" sz="3200" b="1" kern="100" dirty="0">
                <a:effectLst/>
                <a:ea typeface="Aptos" panose="020B0004020202020204" pitchFamily="34" charset="0"/>
                <a:cs typeface="Segoe UI Emoji" panose="020B0502040204020203" pitchFamily="34" charset="0"/>
              </a:rPr>
              <a:t>🔐</a:t>
            </a:r>
            <a:r>
              <a:rPr lang="fr-FR" sz="3200" b="1" kern="100" dirty="0">
                <a:effectLst/>
                <a:ea typeface="Aptos" panose="020B0004020202020204" pitchFamily="34" charset="0"/>
                <a:cs typeface="Arial" panose="020B0604020202020204" pitchFamily="34" charset="0"/>
              </a:rPr>
              <a:t> </a:t>
            </a:r>
            <a:r>
              <a:rPr lang="en-US" sz="3200" b="1" kern="100" dirty="0">
                <a:effectLst/>
                <a:ea typeface="Aptos" panose="020B0004020202020204" pitchFamily="34" charset="0"/>
                <a:cs typeface="Arial" panose="020B0604020202020204" pitchFamily="34" charset="0"/>
              </a:rPr>
              <a:t>Sign In –</a:t>
            </a:r>
            <a:endParaRPr lang="fr-FR" sz="3200" kern="100" dirty="0">
              <a:effectLst/>
              <a:ea typeface="Aptos" panose="020B0004020202020204" pitchFamily="34" charset="0"/>
              <a:cs typeface="Arial" panose="020B0604020202020204" pitchFamily="34" charset="0"/>
            </a:endParaRPr>
          </a:p>
          <a:p>
            <a:pPr>
              <a:lnSpc>
                <a:spcPct val="115000"/>
              </a:lnSpc>
              <a:spcAft>
                <a:spcPts val="800"/>
              </a:spcAft>
              <a:buNone/>
            </a:pPr>
            <a:r>
              <a:rPr lang="fr-FR" sz="2700" kern="100" dirty="0">
                <a:effectLst/>
                <a:ea typeface="Aptos" panose="020B0004020202020204" pitchFamily="34" charset="0"/>
                <a:cs typeface="Arial" panose="020B0604020202020204" pitchFamily="34" charset="0"/>
              </a:rPr>
              <a:t>a page de connexion de </a:t>
            </a:r>
            <a:r>
              <a:rPr lang="fr-FR" sz="2700" kern="100" dirty="0" err="1">
                <a:effectLst/>
                <a:ea typeface="Aptos" panose="020B0004020202020204" pitchFamily="34" charset="0"/>
                <a:cs typeface="Arial" panose="020B0604020202020204" pitchFamily="34" charset="0"/>
              </a:rPr>
              <a:t>SkillMatch</a:t>
            </a:r>
            <a:r>
              <a:rPr lang="fr-FR" sz="2700" kern="100" dirty="0">
                <a:effectLst/>
                <a:ea typeface="Aptos" panose="020B0004020202020204" pitchFamily="34" charset="0"/>
                <a:cs typeface="Arial" panose="020B0604020202020204" pitchFamily="34" charset="0"/>
              </a:rPr>
              <a:t> permet aux utilisateurs authentifiés d’accéder à leur espace personnel sécurisé.</a:t>
            </a:r>
          </a:p>
          <a:p>
            <a:pPr>
              <a:lnSpc>
                <a:spcPct val="115000"/>
              </a:lnSpc>
              <a:spcAft>
                <a:spcPts val="800"/>
              </a:spcAft>
              <a:buNone/>
            </a:pPr>
            <a:r>
              <a:rPr lang="fr-FR" sz="3200" b="1" kern="100" dirty="0">
                <a:effectLst/>
                <a:ea typeface="Aptos" panose="020B0004020202020204" pitchFamily="34" charset="0"/>
                <a:cs typeface="Segoe UI Emoji" panose="020B0502040204020203" pitchFamily="34" charset="0"/>
              </a:rPr>
              <a:t>✨</a:t>
            </a:r>
            <a:r>
              <a:rPr lang="fr-FR" sz="3200" b="1" kern="100" dirty="0">
                <a:effectLst/>
                <a:ea typeface="Aptos" panose="020B0004020202020204" pitchFamily="34" charset="0"/>
                <a:cs typeface="Arial" panose="020B0604020202020204" pitchFamily="34" charset="0"/>
              </a:rPr>
              <a:t> </a:t>
            </a:r>
            <a:r>
              <a:rPr lang="fr-FR" sz="3200" b="1" kern="100" dirty="0" err="1">
                <a:effectLst/>
                <a:ea typeface="Aptos" panose="020B0004020202020204" pitchFamily="34" charset="0"/>
                <a:cs typeface="Arial" panose="020B0604020202020204" pitchFamily="34" charset="0"/>
              </a:rPr>
              <a:t>Sign</a:t>
            </a:r>
            <a:r>
              <a:rPr lang="fr-FR" sz="3200" b="1" kern="100" dirty="0">
                <a:effectLst/>
                <a:ea typeface="Aptos" panose="020B0004020202020204" pitchFamily="34" charset="0"/>
                <a:cs typeface="Arial" panose="020B0604020202020204" pitchFamily="34" charset="0"/>
              </a:rPr>
              <a:t> Up – </a:t>
            </a:r>
            <a:endParaRPr lang="fr-FR" sz="3200" kern="100" dirty="0">
              <a:effectLst/>
              <a:ea typeface="Aptos" panose="020B0004020202020204" pitchFamily="34" charset="0"/>
              <a:cs typeface="Arial" panose="020B0604020202020204" pitchFamily="34" charset="0"/>
            </a:endParaRPr>
          </a:p>
          <a:p>
            <a:pPr>
              <a:buNone/>
            </a:pPr>
            <a:r>
              <a:rPr lang="fr-FR" sz="3300" dirty="0">
                <a:effectLst/>
                <a:ea typeface="Aptos" panose="020B0004020202020204" pitchFamily="34" charset="0"/>
                <a:cs typeface="Arial" panose="020B0604020202020204" pitchFamily="34" charset="0"/>
              </a:rPr>
              <a:t> </a:t>
            </a:r>
            <a:r>
              <a:rPr lang="fr-FR" sz="2700" dirty="0">
                <a:effectLst/>
                <a:ea typeface="Aptos" panose="020B0004020202020204" pitchFamily="34" charset="0"/>
              </a:rPr>
              <a:t>La page d’inscription constitue la porte d’entrée de la plateforme </a:t>
            </a:r>
            <a:r>
              <a:rPr lang="fr-FR" sz="2700" dirty="0" err="1">
                <a:effectLst/>
                <a:ea typeface="Aptos" panose="020B0004020202020204" pitchFamily="34" charset="0"/>
              </a:rPr>
              <a:t>SkillMatch</a:t>
            </a:r>
            <a:r>
              <a:rPr lang="fr-FR" sz="2700" dirty="0">
                <a:effectLst/>
                <a:ea typeface="Aptos" panose="020B0004020202020204" pitchFamily="34" charset="0"/>
              </a:rPr>
              <a:t>. Elle permet aux nouveaux utilisateurs de créer un compte</a:t>
            </a:r>
            <a:endParaRPr lang="fr-FR" sz="2700" dirty="0"/>
          </a:p>
        </p:txBody>
      </p:sp>
      <p:pic>
        <p:nvPicPr>
          <p:cNvPr id="6" name="Picture 5">
            <a:extLst>
              <a:ext uri="{FF2B5EF4-FFF2-40B4-BE49-F238E27FC236}">
                <a16:creationId xmlns:a16="http://schemas.microsoft.com/office/drawing/2014/main" id="{11329831-24E4-4AC8-9924-0166A4D1308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640" y="3147060"/>
            <a:ext cx="5760720" cy="2849880"/>
          </a:xfrm>
          <a:prstGeom prst="rect">
            <a:avLst/>
          </a:prstGeom>
          <a:noFill/>
          <a:ln>
            <a:noFill/>
          </a:ln>
        </p:spPr>
      </p:pic>
      <p:pic>
        <p:nvPicPr>
          <p:cNvPr id="7" name="Picture 6">
            <a:extLst>
              <a:ext uri="{FF2B5EF4-FFF2-40B4-BE49-F238E27FC236}">
                <a16:creationId xmlns:a16="http://schemas.microsoft.com/office/drawing/2014/main" id="{6EBDBFBC-5FAD-1583-414E-834296F6152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 y="6118860"/>
            <a:ext cx="5753100" cy="2956560"/>
          </a:xfrm>
          <a:prstGeom prst="rect">
            <a:avLst/>
          </a:prstGeom>
          <a:noFill/>
          <a:ln>
            <a:noFill/>
          </a:ln>
        </p:spPr>
      </p:pic>
    </p:spTree>
    <p:extLst>
      <p:ext uri="{BB962C8B-B14F-4D97-AF65-F5344CB8AC3E}">
        <p14:creationId xmlns:p14="http://schemas.microsoft.com/office/powerpoint/2010/main" val="213835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3ADC-9743-F4D5-77BC-924B8CED5530}"/>
              </a:ext>
            </a:extLst>
          </p:cNvPr>
          <p:cNvSpPr>
            <a:spLocks noGrp="1"/>
          </p:cNvSpPr>
          <p:nvPr>
            <p:ph type="title"/>
          </p:nvPr>
        </p:nvSpPr>
        <p:spPr>
          <a:xfrm>
            <a:off x="548042" y="496997"/>
            <a:ext cx="5761915" cy="569804"/>
          </a:xfrm>
        </p:spPr>
        <p:txBody>
          <a:bodyPr>
            <a:normAutofit/>
          </a:bodyPr>
          <a:lstStyle/>
          <a:p>
            <a:pPr algn="ctr"/>
            <a:r>
              <a:rPr lang="fr-FR" sz="2000" dirty="0" err="1">
                <a:effectLst>
                  <a:outerShdw blurRad="38100" dist="38100" dir="2700000" algn="tl">
                    <a:srgbClr val="000000">
                      <a:alpha val="43137"/>
                    </a:srgbClr>
                  </a:outerShdw>
                </a:effectLst>
                <a:latin typeface="+mn-lt"/>
              </a:rPr>
              <a:t>Forgot</a:t>
            </a:r>
            <a:r>
              <a:rPr lang="fr-FR" sz="2000" dirty="0">
                <a:effectLst>
                  <a:outerShdw blurRad="38100" dist="38100" dir="2700000" algn="tl">
                    <a:srgbClr val="000000">
                      <a:alpha val="43137"/>
                    </a:srgbClr>
                  </a:outerShdw>
                </a:effectLst>
                <a:latin typeface="+mn-lt"/>
              </a:rPr>
              <a:t> </a:t>
            </a:r>
            <a:r>
              <a:rPr lang="fr-FR" sz="2000" dirty="0" err="1">
                <a:effectLst>
                  <a:outerShdw blurRad="38100" dist="38100" dir="2700000" algn="tl">
                    <a:srgbClr val="000000">
                      <a:alpha val="43137"/>
                    </a:srgbClr>
                  </a:outerShdw>
                </a:effectLst>
                <a:latin typeface="+mn-lt"/>
              </a:rPr>
              <a:t>Password</a:t>
            </a:r>
            <a:endParaRPr lang="fr-FR" sz="2000" dirty="0">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B195DADE-B6CB-D774-536A-D06862E7B4E6}"/>
              </a:ext>
            </a:extLst>
          </p:cNvPr>
          <p:cNvSpPr>
            <a:spLocks noGrp="1"/>
          </p:cNvSpPr>
          <p:nvPr>
            <p:ph idx="1"/>
          </p:nvPr>
        </p:nvSpPr>
        <p:spPr>
          <a:xfrm>
            <a:off x="471486" y="1185525"/>
            <a:ext cx="5915025" cy="2920153"/>
          </a:xfrm>
        </p:spPr>
        <p:txBody>
          <a:bodyPr>
            <a:noAutofit/>
          </a:bodyPr>
          <a:lstStyle/>
          <a:p>
            <a:pPr marL="0" indent="0">
              <a:lnSpc>
                <a:spcPct val="170000"/>
              </a:lnSpc>
              <a:buNone/>
            </a:pPr>
            <a:r>
              <a:rPr lang="fr-FR" sz="1300" dirty="0"/>
              <a:t>La </a:t>
            </a:r>
            <a:r>
              <a:rPr lang="fr-FR" sz="1300" b="1" dirty="0"/>
              <a:t>page de mot de passe oublié</a:t>
            </a:r>
            <a:r>
              <a:rPr lang="fr-FR" sz="1300" dirty="0"/>
              <a:t> de </a:t>
            </a:r>
            <a:r>
              <a:rPr lang="fr-FR" sz="1300" dirty="0" err="1"/>
              <a:t>SkillMatch</a:t>
            </a:r>
            <a:r>
              <a:rPr lang="fr-FR" sz="1300" dirty="0"/>
              <a:t> permet aux utilisateurs de réinitialiser facilement leur mot de passe en cas d’oubli. Elle commence par un formulaire où l’utilisateur saisit son adresse e-mail. Après validation, une seconde vue confirme que le lien de réinitialisation a été envoyé à l’adresse fournie. Un message informe également l’utilisateur de vérifier son dossier spam si l’e-mail n’est pas reçu. Des liens sont proposés pour revenir à la page de connexion ou créer un nouveau compte. Cette page vise à offrir une assistance simple et rapide pour retrouver l’accès à son compte.</a:t>
            </a:r>
          </a:p>
        </p:txBody>
      </p:sp>
      <p:pic>
        <p:nvPicPr>
          <p:cNvPr id="5" name="Picture 4">
            <a:extLst>
              <a:ext uri="{FF2B5EF4-FFF2-40B4-BE49-F238E27FC236}">
                <a16:creationId xmlns:a16="http://schemas.microsoft.com/office/drawing/2014/main" id="{A0411976-43CF-990F-353B-DAC5C00FC957}"/>
              </a:ext>
            </a:extLst>
          </p:cNvPr>
          <p:cNvPicPr>
            <a:picLocks noChangeAspect="1"/>
          </p:cNvPicPr>
          <p:nvPr/>
        </p:nvPicPr>
        <p:blipFill>
          <a:blip r:embed="rId2"/>
          <a:stretch>
            <a:fillRect/>
          </a:stretch>
        </p:blipFill>
        <p:spPr>
          <a:xfrm>
            <a:off x="157477" y="4161215"/>
            <a:ext cx="3776734" cy="3797260"/>
          </a:xfrm>
          <a:prstGeom prst="rect">
            <a:avLst/>
          </a:prstGeom>
        </p:spPr>
      </p:pic>
      <p:pic>
        <p:nvPicPr>
          <p:cNvPr id="7" name="Picture 6">
            <a:extLst>
              <a:ext uri="{FF2B5EF4-FFF2-40B4-BE49-F238E27FC236}">
                <a16:creationId xmlns:a16="http://schemas.microsoft.com/office/drawing/2014/main" id="{3F219A29-6C67-524B-E907-5FFBE8D9939A}"/>
              </a:ext>
            </a:extLst>
          </p:cNvPr>
          <p:cNvPicPr>
            <a:picLocks noChangeAspect="1"/>
          </p:cNvPicPr>
          <p:nvPr/>
        </p:nvPicPr>
        <p:blipFill>
          <a:blip r:embed="rId3"/>
          <a:stretch>
            <a:fillRect/>
          </a:stretch>
        </p:blipFill>
        <p:spPr>
          <a:xfrm>
            <a:off x="3952241" y="4472268"/>
            <a:ext cx="2748282" cy="3175153"/>
          </a:xfrm>
          <a:prstGeom prst="rect">
            <a:avLst/>
          </a:prstGeom>
        </p:spPr>
      </p:pic>
    </p:spTree>
    <p:extLst>
      <p:ext uri="{BB962C8B-B14F-4D97-AF65-F5344CB8AC3E}">
        <p14:creationId xmlns:p14="http://schemas.microsoft.com/office/powerpoint/2010/main" val="329099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E1EA54-40F5-1D0D-E2DA-1FE2A0092896}"/>
              </a:ext>
            </a:extLst>
          </p:cNvPr>
          <p:cNvSpPr/>
          <p:nvPr/>
        </p:nvSpPr>
        <p:spPr>
          <a:xfrm>
            <a:off x="2926080" y="0"/>
            <a:ext cx="3931920" cy="9144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2F1F961D-B3DF-823C-73AE-DF6F6E64412E}"/>
              </a:ext>
            </a:extLst>
          </p:cNvPr>
          <p:cNvSpPr txBox="1"/>
          <p:nvPr/>
        </p:nvSpPr>
        <p:spPr>
          <a:xfrm>
            <a:off x="0" y="3830320"/>
            <a:ext cx="3048000" cy="1323439"/>
          </a:xfrm>
          <a:prstGeom prst="rect">
            <a:avLst/>
          </a:prstGeom>
          <a:noFill/>
        </p:spPr>
        <p:txBody>
          <a:bodyPr wrap="square" rtlCol="0">
            <a:spAutoFit/>
          </a:bodyPr>
          <a:lstStyle/>
          <a:p>
            <a:r>
              <a:rPr lang="fr-FR" sz="8000" b="1" dirty="0">
                <a:effectLst>
                  <a:outerShdw blurRad="38100" dist="38100" dir="2700000" algn="tl">
                    <a:srgbClr val="000000">
                      <a:alpha val="43137"/>
                    </a:srgbClr>
                  </a:outerShdw>
                </a:effectLst>
              </a:rPr>
              <a:t>CAND</a:t>
            </a:r>
          </a:p>
        </p:txBody>
      </p:sp>
      <p:sp>
        <p:nvSpPr>
          <p:cNvPr id="6" name="TextBox 5">
            <a:extLst>
              <a:ext uri="{FF2B5EF4-FFF2-40B4-BE49-F238E27FC236}">
                <a16:creationId xmlns:a16="http://schemas.microsoft.com/office/drawing/2014/main" id="{DFCD5CE5-DB0A-4B3F-1E2F-BCE9039E9648}"/>
              </a:ext>
            </a:extLst>
          </p:cNvPr>
          <p:cNvSpPr txBox="1"/>
          <p:nvPr/>
        </p:nvSpPr>
        <p:spPr>
          <a:xfrm>
            <a:off x="3195320" y="3830320"/>
            <a:ext cx="2946400" cy="1323439"/>
          </a:xfrm>
          <a:prstGeom prst="rect">
            <a:avLst/>
          </a:prstGeom>
          <a:noFill/>
        </p:spPr>
        <p:txBody>
          <a:bodyPr wrap="square" rtlCol="0">
            <a:spAutoFit/>
          </a:bodyPr>
          <a:lstStyle/>
          <a:p>
            <a:r>
              <a:rPr lang="fr-FR" sz="8000" b="1" dirty="0">
                <a:solidFill>
                  <a:schemeClr val="bg1"/>
                </a:solidFill>
                <a:effectLst>
                  <a:outerShdw blurRad="38100" dist="38100" dir="2700000" algn="tl">
                    <a:srgbClr val="000000">
                      <a:alpha val="43137"/>
                    </a:srgbClr>
                  </a:outerShdw>
                </a:effectLst>
              </a:rPr>
              <a:t>IDATE</a:t>
            </a:r>
          </a:p>
        </p:txBody>
      </p:sp>
    </p:spTree>
    <p:extLst>
      <p:ext uri="{BB962C8B-B14F-4D97-AF65-F5344CB8AC3E}">
        <p14:creationId xmlns:p14="http://schemas.microsoft.com/office/powerpoint/2010/main" val="132710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18529-12A6-4B5A-CCCE-0E2E2CD57013}"/>
              </a:ext>
            </a:extLst>
          </p:cNvPr>
          <p:cNvSpPr>
            <a:spLocks noGrp="1"/>
          </p:cNvSpPr>
          <p:nvPr>
            <p:ph type="title"/>
          </p:nvPr>
        </p:nvSpPr>
        <p:spPr>
          <a:xfrm>
            <a:off x="695837" y="486836"/>
            <a:ext cx="5466325" cy="421213"/>
          </a:xfrm>
        </p:spPr>
        <p:txBody>
          <a:bodyPr>
            <a:normAutofit/>
          </a:bodyPr>
          <a:lstStyle/>
          <a:p>
            <a:pPr algn="ctr"/>
            <a:r>
              <a:rPr lang="fr-FR" sz="2000" kern="100" dirty="0">
                <a:ln>
                  <a:noFill/>
                </a:ln>
                <a:solidFill>
                  <a:srgbClr val="000000"/>
                </a:solidFill>
                <a:latin typeface="Aptos" panose="020B0004020202020204" pitchFamily="34" charset="0"/>
                <a:ea typeface="Aptos" panose="020B0004020202020204" pitchFamily="34" charset="0"/>
                <a:cs typeface="Arial" panose="020B0604020202020204" pitchFamily="34" charset="0"/>
              </a:rPr>
              <a:t>CANDIDATE DASHBOARD</a:t>
            </a:r>
            <a:endParaRPr lang="fr-FR" sz="2000" dirty="0">
              <a:latin typeface="Aptos" panose="020B0004020202020204" pitchFamily="34" charset="0"/>
            </a:endParaRPr>
          </a:p>
        </p:txBody>
      </p:sp>
      <p:sp>
        <p:nvSpPr>
          <p:cNvPr id="3" name="Content Placeholder 2">
            <a:extLst>
              <a:ext uri="{FF2B5EF4-FFF2-40B4-BE49-F238E27FC236}">
                <a16:creationId xmlns:a16="http://schemas.microsoft.com/office/drawing/2014/main" id="{53EC8436-2139-08BD-A838-CD7088AE9B4E}"/>
              </a:ext>
            </a:extLst>
          </p:cNvPr>
          <p:cNvSpPr>
            <a:spLocks noGrp="1"/>
          </p:cNvSpPr>
          <p:nvPr>
            <p:ph idx="1"/>
          </p:nvPr>
        </p:nvSpPr>
        <p:spPr>
          <a:xfrm>
            <a:off x="471486" y="1224638"/>
            <a:ext cx="5915025" cy="1640122"/>
          </a:xfrm>
        </p:spPr>
        <p:txBody>
          <a:bodyPr>
            <a:normAutofit/>
          </a:bodyPr>
          <a:lstStyle/>
          <a:p>
            <a:pPr marL="0" indent="0">
              <a:buNone/>
            </a:pPr>
            <a:r>
              <a:rPr lang="fr-FR" sz="1300" kern="100" dirty="0">
                <a:effectLst/>
                <a:ea typeface="Aptos" panose="020B0004020202020204" pitchFamily="34" charset="0"/>
                <a:cs typeface="Arial" panose="020B0604020202020204" pitchFamily="34" charset="0"/>
              </a:rPr>
              <a:t>Le tableau de bord du candidat sur </a:t>
            </a:r>
            <a:r>
              <a:rPr lang="fr-FR" sz="1300" kern="100" dirty="0" err="1">
                <a:effectLst/>
                <a:ea typeface="Aptos" panose="020B0004020202020204" pitchFamily="34" charset="0"/>
                <a:cs typeface="Arial" panose="020B0604020202020204" pitchFamily="34" charset="0"/>
              </a:rPr>
              <a:t>SkillMatch</a:t>
            </a:r>
            <a:r>
              <a:rPr lang="fr-FR" sz="1300" kern="100" dirty="0">
                <a:effectLst/>
                <a:ea typeface="Aptos" panose="020B0004020202020204" pitchFamily="34" charset="0"/>
                <a:cs typeface="Arial" panose="020B0604020202020204" pitchFamily="34" charset="0"/>
              </a:rPr>
              <a:t> est un outil central permettant à l’utilisateur de gérer son parcours professionnel de manière autonome et structurée. Il offre une vue d’ensemble sur l’avancement des compétences, les entreprises sélectionnées, les badges obtenus et les roadmaps suivies. Grâce à une interface intuitive, le candidat peut suivre ses activités récentes, consulter ses statistiques de progression, et recevoir des suggestions personnalisées en fonction de son profil. </a:t>
            </a:r>
          </a:p>
          <a:p>
            <a:pPr marL="0" indent="0">
              <a:buNone/>
            </a:pPr>
            <a:endParaRPr lang="fr-FR" sz="1300" dirty="0"/>
          </a:p>
        </p:txBody>
      </p:sp>
      <p:pic>
        <p:nvPicPr>
          <p:cNvPr id="4" name="Picture 3">
            <a:extLst>
              <a:ext uri="{FF2B5EF4-FFF2-40B4-BE49-F238E27FC236}">
                <a16:creationId xmlns:a16="http://schemas.microsoft.com/office/drawing/2014/main" id="{AEDA8844-3DF9-C01D-5DA8-446D72F3EEB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676" y="2517519"/>
            <a:ext cx="5753100" cy="2781300"/>
          </a:xfrm>
          <a:prstGeom prst="rect">
            <a:avLst/>
          </a:prstGeom>
          <a:noFill/>
          <a:ln>
            <a:noFill/>
          </a:ln>
        </p:spPr>
      </p:pic>
      <p:pic>
        <p:nvPicPr>
          <p:cNvPr id="5" name="Picture 4">
            <a:extLst>
              <a:ext uri="{FF2B5EF4-FFF2-40B4-BE49-F238E27FC236}">
                <a16:creationId xmlns:a16="http://schemas.microsoft.com/office/drawing/2014/main" id="{ECC64DCA-0EFE-9761-103C-E98D0CC0682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866" y="5298819"/>
            <a:ext cx="5760720" cy="2964180"/>
          </a:xfrm>
          <a:prstGeom prst="rect">
            <a:avLst/>
          </a:prstGeom>
          <a:noFill/>
          <a:ln>
            <a:noFill/>
          </a:ln>
        </p:spPr>
      </p:pic>
    </p:spTree>
    <p:extLst>
      <p:ext uri="{BB962C8B-B14F-4D97-AF65-F5344CB8AC3E}">
        <p14:creationId xmlns:p14="http://schemas.microsoft.com/office/powerpoint/2010/main" val="1123213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58009-2B4D-E777-B811-66ED60A10EEE}"/>
              </a:ext>
            </a:extLst>
          </p:cNvPr>
          <p:cNvSpPr>
            <a:spLocks noGrp="1"/>
          </p:cNvSpPr>
          <p:nvPr>
            <p:ph type="title"/>
          </p:nvPr>
        </p:nvSpPr>
        <p:spPr>
          <a:xfrm>
            <a:off x="904182" y="486836"/>
            <a:ext cx="5049636" cy="421213"/>
          </a:xfrm>
        </p:spPr>
        <p:txBody>
          <a:bodyPr>
            <a:normAutofit/>
          </a:bodyPr>
          <a:lstStyle/>
          <a:p>
            <a:pPr algn="ctr"/>
            <a:r>
              <a:rPr lang="fr-FR" sz="2000" kern="100" dirty="0">
                <a:ln>
                  <a:noFill/>
                </a:ln>
                <a:solidFill>
                  <a:srgbClr val="000000"/>
                </a:solidFill>
                <a:effectLst>
                  <a:outerShdw blurRad="38100" dist="19050" dir="2700000" algn="tl">
                    <a:schemeClr val="dk1">
                      <a:alpha val="40000"/>
                    </a:schemeClr>
                  </a:outerShdw>
                </a:effectLst>
                <a:latin typeface="+mn-lt"/>
                <a:ea typeface="Aptos" panose="020B0004020202020204" pitchFamily="34" charset="0"/>
                <a:cs typeface="Arial" panose="020B0604020202020204" pitchFamily="34" charset="0"/>
              </a:rPr>
              <a:t>COMPANIES LIST FOR CANDIDATES</a:t>
            </a:r>
            <a:endParaRPr lang="fr-FR" sz="2000" dirty="0">
              <a:latin typeface="+mn-lt"/>
            </a:endParaRPr>
          </a:p>
        </p:txBody>
      </p:sp>
      <p:sp>
        <p:nvSpPr>
          <p:cNvPr id="3" name="Content Placeholder 2">
            <a:extLst>
              <a:ext uri="{FF2B5EF4-FFF2-40B4-BE49-F238E27FC236}">
                <a16:creationId xmlns:a16="http://schemas.microsoft.com/office/drawing/2014/main" id="{08A1FF34-EBA0-D07B-2673-7F91209AC637}"/>
              </a:ext>
            </a:extLst>
          </p:cNvPr>
          <p:cNvSpPr>
            <a:spLocks noGrp="1"/>
          </p:cNvSpPr>
          <p:nvPr>
            <p:ph idx="1"/>
          </p:nvPr>
        </p:nvSpPr>
        <p:spPr>
          <a:xfrm>
            <a:off x="471487" y="1106383"/>
            <a:ext cx="5915025" cy="2126259"/>
          </a:xfrm>
        </p:spPr>
        <p:txBody>
          <a:bodyPr>
            <a:normAutofit/>
          </a:bodyPr>
          <a:lstStyle/>
          <a:p>
            <a:pPr marL="0" indent="0">
              <a:buNone/>
            </a:pPr>
            <a:r>
              <a:rPr lang="fr-FR" sz="1300" dirty="0">
                <a:effectLst/>
                <a:ea typeface="Aptos" panose="020B0004020202020204" pitchFamily="34" charset="0"/>
              </a:rPr>
              <a:t>La section « Liste des entreprises » de l’espace candidat permet à l’utilisateur de consulter les opportunités proposées par les entreprises partenaires de </a:t>
            </a:r>
            <a:r>
              <a:rPr lang="fr-FR" sz="1300" dirty="0" err="1">
                <a:effectLst/>
                <a:ea typeface="Aptos" panose="020B0004020202020204" pitchFamily="34" charset="0"/>
              </a:rPr>
              <a:t>SkillMatch</a:t>
            </a:r>
            <a:r>
              <a:rPr lang="fr-FR" sz="1300" dirty="0">
                <a:effectLst/>
                <a:ea typeface="Aptos" panose="020B0004020202020204" pitchFamily="34" charset="0"/>
              </a:rPr>
              <a:t>. Cette fonctionnalité présente des recommandations personnalisées basées sur les compétences, l’expérience et les préférences du candidat. Lorsque le profil est complet, la plateforme suggère des entreprises correspondant précisément à son parcours et à ses objectifs professionnels. Il est également possible de parcourir l’ensemble des entreprises disponibles, avec un filtrage par secteur d’activité. Chaque fiche entreprise contient des informations clés (secteur, technologie, localisation), permettant au candidat de consulter les profils, postuler, ou simplement suivre les entreprises qui l’intéressent.</a:t>
            </a:r>
            <a:endParaRPr lang="fr-FR" sz="1300" dirty="0"/>
          </a:p>
        </p:txBody>
      </p:sp>
      <p:pic>
        <p:nvPicPr>
          <p:cNvPr id="4" name="Picture 3">
            <a:extLst>
              <a:ext uri="{FF2B5EF4-FFF2-40B4-BE49-F238E27FC236}">
                <a16:creationId xmlns:a16="http://schemas.microsoft.com/office/drawing/2014/main" id="{D1439608-684A-03B3-4B40-EEFD3798E3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1487" y="3141610"/>
            <a:ext cx="5753100" cy="5036820"/>
          </a:xfrm>
          <a:prstGeom prst="rect">
            <a:avLst/>
          </a:prstGeom>
          <a:noFill/>
          <a:ln>
            <a:noFill/>
          </a:ln>
        </p:spPr>
      </p:pic>
    </p:spTree>
    <p:extLst>
      <p:ext uri="{BB962C8B-B14F-4D97-AF65-F5344CB8AC3E}">
        <p14:creationId xmlns:p14="http://schemas.microsoft.com/office/powerpoint/2010/main" val="3732802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4D83D-E71F-840D-4731-F42D51744ECE}"/>
              </a:ext>
            </a:extLst>
          </p:cNvPr>
          <p:cNvSpPr>
            <a:spLocks noGrp="1"/>
          </p:cNvSpPr>
          <p:nvPr>
            <p:ph type="title"/>
          </p:nvPr>
        </p:nvSpPr>
        <p:spPr>
          <a:xfrm>
            <a:off x="603239" y="313216"/>
            <a:ext cx="5651520" cy="589610"/>
          </a:xfrm>
        </p:spPr>
        <p:txBody>
          <a:bodyPr>
            <a:normAutofit/>
          </a:bodyPr>
          <a:lstStyle/>
          <a:p>
            <a:pPr algn="ctr"/>
            <a:r>
              <a:rPr lang="fr-FR" sz="2000" kern="100" dirty="0">
                <a:ln>
                  <a:noFill/>
                </a:ln>
                <a:solidFill>
                  <a:srgbClr val="000000"/>
                </a:solidFill>
                <a:effectLst>
                  <a:outerShdw blurRad="38100" dist="38100" dir="2700000" algn="tl">
                    <a:srgbClr val="000000">
                      <a:alpha val="43137"/>
                    </a:srgbClr>
                  </a:outerShdw>
                </a:effectLst>
                <a:latin typeface="Aptos" panose="020B0004020202020204" pitchFamily="34" charset="0"/>
                <a:ea typeface="Aptos" panose="020B0004020202020204" pitchFamily="34" charset="0"/>
                <a:cs typeface="Arial" panose="020B0604020202020204" pitchFamily="34" charset="0"/>
              </a:rPr>
              <a:t>COMPANY PROFILE FOR CANDIDATE</a:t>
            </a:r>
            <a:endParaRPr lang="fr-FR" sz="2000" dirty="0">
              <a:effectLst>
                <a:outerShdw blurRad="38100" dist="38100" dir="2700000" algn="tl">
                  <a:srgbClr val="000000">
                    <a:alpha val="43137"/>
                  </a:srgbClr>
                </a:outerShdw>
              </a:effectLst>
              <a:latin typeface="Aptos" panose="020B0004020202020204" pitchFamily="34" charset="0"/>
            </a:endParaRPr>
          </a:p>
        </p:txBody>
      </p:sp>
      <p:sp>
        <p:nvSpPr>
          <p:cNvPr id="3" name="Content Placeholder 2">
            <a:extLst>
              <a:ext uri="{FF2B5EF4-FFF2-40B4-BE49-F238E27FC236}">
                <a16:creationId xmlns:a16="http://schemas.microsoft.com/office/drawing/2014/main" id="{99649254-7DF5-54E9-2445-C5F1FD5F94DD}"/>
              </a:ext>
            </a:extLst>
          </p:cNvPr>
          <p:cNvSpPr>
            <a:spLocks noGrp="1"/>
          </p:cNvSpPr>
          <p:nvPr>
            <p:ph idx="1"/>
          </p:nvPr>
        </p:nvSpPr>
        <p:spPr>
          <a:xfrm>
            <a:off x="471484" y="1048889"/>
            <a:ext cx="5915025" cy="2184131"/>
          </a:xfrm>
        </p:spPr>
        <p:txBody>
          <a:bodyPr>
            <a:normAutofit/>
          </a:bodyPr>
          <a:lstStyle/>
          <a:p>
            <a:pPr marL="0" indent="0">
              <a:buNone/>
            </a:pPr>
            <a:r>
              <a:rPr lang="fr-FR" sz="1300" dirty="0">
                <a:effectLst/>
                <a:ea typeface="Aptos" panose="020B0004020202020204" pitchFamily="34" charset="0"/>
              </a:rPr>
              <a:t>Le profil d’entreprise sur </a:t>
            </a:r>
            <a:r>
              <a:rPr lang="fr-FR" sz="1300" dirty="0" err="1">
                <a:effectLst/>
                <a:ea typeface="Aptos" panose="020B0004020202020204" pitchFamily="34" charset="0"/>
              </a:rPr>
              <a:t>SkillMatch</a:t>
            </a:r>
            <a:r>
              <a:rPr lang="fr-FR" sz="1300" dirty="0">
                <a:effectLst/>
                <a:ea typeface="Aptos" panose="020B0004020202020204" pitchFamily="34" charset="0"/>
              </a:rPr>
              <a:t> permet aux candidats de découvrir en détail les organisations qui recrutent. Chaque fiche présente des informations essentielles telles que le secteur d’activité, les technologies utilisées, la localisation, ainsi qu’un aperçu de la culture et des valeurs de l’entreprise. Les candidats peuvent également consulter des défis techniques proposés par l’entreprise pour évaluer leur niveau et se démarquer par leurs compétences </a:t>
            </a:r>
            <a:r>
              <a:rPr lang="fr-FR" sz="1300" dirty="0" err="1">
                <a:effectLst/>
                <a:ea typeface="Aptos" panose="020B0004020202020204" pitchFamily="34" charset="0"/>
              </a:rPr>
              <a:t>réelles.Ce</a:t>
            </a:r>
            <a:r>
              <a:rPr lang="fr-FR" sz="1300" dirty="0">
                <a:effectLst/>
                <a:ea typeface="Aptos" panose="020B0004020202020204" pitchFamily="34" charset="0"/>
              </a:rPr>
              <a:t> profil favorise une mise en relation plus authentique et ciblée, en mettant en avant la compatibilité entre les compétences du candidat et les besoins de l’entreprise. Il permet ainsi au candidat de faire un choix éclairé et d’entrer en contact avec les employeurs qui correspondent le mieux à ses aspirations professionnelles</a:t>
            </a:r>
            <a:endParaRPr lang="fr-FR" sz="1300" dirty="0"/>
          </a:p>
        </p:txBody>
      </p:sp>
      <p:grpSp>
        <p:nvGrpSpPr>
          <p:cNvPr id="6" name="Group 5">
            <a:extLst>
              <a:ext uri="{FF2B5EF4-FFF2-40B4-BE49-F238E27FC236}">
                <a16:creationId xmlns:a16="http://schemas.microsoft.com/office/drawing/2014/main" id="{2137D058-382E-9180-852E-6C0978A5A8D5}"/>
              </a:ext>
            </a:extLst>
          </p:cNvPr>
          <p:cNvGrpSpPr/>
          <p:nvPr/>
        </p:nvGrpSpPr>
        <p:grpSpPr>
          <a:xfrm>
            <a:off x="753678" y="3379083"/>
            <a:ext cx="5350639" cy="5265596"/>
            <a:chOff x="753678" y="3045463"/>
            <a:chExt cx="5350639" cy="5265596"/>
          </a:xfrm>
        </p:grpSpPr>
        <p:pic>
          <p:nvPicPr>
            <p:cNvPr id="4" name="Picture 3">
              <a:extLst>
                <a:ext uri="{FF2B5EF4-FFF2-40B4-BE49-F238E27FC236}">
                  <a16:creationId xmlns:a16="http://schemas.microsoft.com/office/drawing/2014/main" id="{B1E832E9-7B62-9D95-3696-E2E794EDB2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678" y="3045463"/>
              <a:ext cx="5350639" cy="4202555"/>
            </a:xfrm>
            <a:prstGeom prst="rect">
              <a:avLst/>
            </a:prstGeom>
            <a:noFill/>
            <a:ln>
              <a:noFill/>
            </a:ln>
          </p:spPr>
        </p:pic>
        <p:pic>
          <p:nvPicPr>
            <p:cNvPr id="5" name="Picture 4">
              <a:extLst>
                <a:ext uri="{FF2B5EF4-FFF2-40B4-BE49-F238E27FC236}">
                  <a16:creationId xmlns:a16="http://schemas.microsoft.com/office/drawing/2014/main" id="{F195B533-DCC4-8007-BD96-FA9259E47E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3678" y="7248018"/>
              <a:ext cx="5350639" cy="1063041"/>
            </a:xfrm>
            <a:prstGeom prst="rect">
              <a:avLst/>
            </a:prstGeom>
            <a:noFill/>
            <a:ln>
              <a:noFill/>
            </a:ln>
          </p:spPr>
        </p:pic>
      </p:grpSp>
    </p:spTree>
    <p:extLst>
      <p:ext uri="{BB962C8B-B14F-4D97-AF65-F5344CB8AC3E}">
        <p14:creationId xmlns:p14="http://schemas.microsoft.com/office/powerpoint/2010/main" val="574537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D5FBA-E4E4-84F5-66EA-676793A8CBFC}"/>
              </a:ext>
            </a:extLst>
          </p:cNvPr>
          <p:cNvSpPr>
            <a:spLocks noGrp="1"/>
          </p:cNvSpPr>
          <p:nvPr>
            <p:ph type="title"/>
          </p:nvPr>
        </p:nvSpPr>
        <p:spPr>
          <a:xfrm>
            <a:off x="1135675" y="601884"/>
            <a:ext cx="4586649" cy="634781"/>
          </a:xfrm>
        </p:spPr>
        <p:style>
          <a:lnRef idx="2">
            <a:schemeClr val="accent4"/>
          </a:lnRef>
          <a:fillRef idx="1">
            <a:schemeClr val="lt1"/>
          </a:fillRef>
          <a:effectRef idx="0">
            <a:schemeClr val="accent4"/>
          </a:effectRef>
          <a:fontRef idx="minor">
            <a:schemeClr val="dk1"/>
          </a:fontRef>
        </p:style>
        <p:txBody>
          <a:bodyPr>
            <a:normAutofit/>
          </a:bodyPr>
          <a:lstStyle/>
          <a:p>
            <a:pPr algn="ctr"/>
            <a:r>
              <a:rPr lang="fr-FR" sz="2000" kern="100" dirty="0">
                <a:ln>
                  <a:noFill/>
                </a:ln>
                <a:solidFill>
                  <a:srgbClr val="000000"/>
                </a:solidFill>
                <a:effectLst>
                  <a:outerShdw blurRad="38100" dist="38100" dir="2700000" algn="tl">
                    <a:srgbClr val="000000">
                      <a:alpha val="43137"/>
                    </a:srgbClr>
                  </a:outerShdw>
                </a:effectLst>
                <a:latin typeface="+mn-lt"/>
                <a:ea typeface="Aptos" panose="020B0004020202020204" pitchFamily="34" charset="0"/>
                <a:cs typeface="Arial" panose="020B0604020202020204" pitchFamily="34" charset="0"/>
              </a:rPr>
              <a:t>COMPANIES RELATED</a:t>
            </a:r>
            <a:endParaRPr lang="fr-FR" sz="2000" dirty="0">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3F4BF2EE-1CC7-600F-AAB0-D1E36B2487F1}"/>
              </a:ext>
            </a:extLst>
          </p:cNvPr>
          <p:cNvSpPr>
            <a:spLocks noGrp="1"/>
          </p:cNvSpPr>
          <p:nvPr>
            <p:ph idx="1"/>
          </p:nvPr>
        </p:nvSpPr>
        <p:spPr>
          <a:xfrm>
            <a:off x="373282" y="2272122"/>
            <a:ext cx="6111433" cy="2137833"/>
          </a:xfrm>
        </p:spPr>
        <p:txBody>
          <a:bodyPr>
            <a:normAutofit/>
          </a:bodyPr>
          <a:lstStyle/>
          <a:p>
            <a:pPr marL="0" indent="0">
              <a:buNone/>
            </a:pPr>
            <a:endParaRPr lang="fr-FR" sz="1300" dirty="0">
              <a:effectLst/>
              <a:ea typeface="Aptos" panose="020B0004020202020204" pitchFamily="34" charset="0"/>
            </a:endParaRPr>
          </a:p>
          <a:p>
            <a:pPr marL="0" indent="0">
              <a:buNone/>
            </a:pPr>
            <a:r>
              <a:rPr lang="fr-FR" sz="1300" dirty="0">
                <a:effectLst/>
                <a:ea typeface="Aptos" panose="020B0004020202020204" pitchFamily="34" charset="0"/>
              </a:rPr>
              <a:t>Cette section regroupe les entreprises que vous avez sélectionnées et suivies sur la plateforme </a:t>
            </a:r>
            <a:r>
              <a:rPr lang="fr-FR" sz="1300" dirty="0" err="1">
                <a:effectLst/>
                <a:ea typeface="Aptos" panose="020B0004020202020204" pitchFamily="34" charset="0"/>
              </a:rPr>
              <a:t>SkillMatch</a:t>
            </a:r>
            <a:r>
              <a:rPr lang="fr-FR" sz="1300" dirty="0">
                <a:effectLst/>
                <a:ea typeface="Aptos" panose="020B0004020202020204" pitchFamily="34" charset="0"/>
              </a:rPr>
              <a:t>. Pour chaque entreprise, vous pouvez consulter les informations principales telles que le secteur d’activité, la date de sélection, et accéder aux parcours de carrière associés. Vous avez également la possibilité de passer les évaluations proposées par ces entreprises afin de démontrer vos compétences et renforcer votre candidature. Cette fonctionnalité vous permet de garder un suivi clair des opportunités qui correspondent à vos aspirations professionnelles et de progresser dans votre préparation aux recrutements.</a:t>
            </a:r>
            <a:endParaRPr lang="fr-FR" sz="1300" dirty="0"/>
          </a:p>
        </p:txBody>
      </p:sp>
      <p:cxnSp>
        <p:nvCxnSpPr>
          <p:cNvPr id="5" name="Straight Connector 4">
            <a:extLst>
              <a:ext uri="{FF2B5EF4-FFF2-40B4-BE49-F238E27FC236}">
                <a16:creationId xmlns:a16="http://schemas.microsoft.com/office/drawing/2014/main" id="{1A69696E-C8B3-1E07-0083-EFE3B9CD052F}"/>
              </a:ext>
            </a:extLst>
          </p:cNvPr>
          <p:cNvCxnSpPr>
            <a:endCxn id="3" idx="2"/>
          </p:cNvCxnSpPr>
          <p:nvPr/>
        </p:nvCxnSpPr>
        <p:spPr>
          <a:xfrm>
            <a:off x="532435" y="4409955"/>
            <a:ext cx="2896564"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AD2715BE-9179-519F-14B4-59F7C89E5E56}"/>
              </a:ext>
            </a:extLst>
          </p:cNvPr>
          <p:cNvCxnSpPr/>
          <p:nvPr/>
        </p:nvCxnSpPr>
        <p:spPr>
          <a:xfrm>
            <a:off x="3428998" y="2272122"/>
            <a:ext cx="2896564"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616D8059-533D-45DE-8BBD-398C33E425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638" y="5251675"/>
            <a:ext cx="5760720" cy="1927860"/>
          </a:xfrm>
          <a:prstGeom prst="rect">
            <a:avLst/>
          </a:prstGeom>
          <a:noFill/>
          <a:ln>
            <a:noFill/>
          </a:ln>
        </p:spPr>
      </p:pic>
    </p:spTree>
    <p:extLst>
      <p:ext uri="{BB962C8B-B14F-4D97-AF65-F5344CB8AC3E}">
        <p14:creationId xmlns:p14="http://schemas.microsoft.com/office/powerpoint/2010/main" val="65013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9568-A76C-DC30-794D-3DE7A7B4778F}"/>
              </a:ext>
            </a:extLst>
          </p:cNvPr>
          <p:cNvSpPr>
            <a:spLocks noGrp="1"/>
          </p:cNvSpPr>
          <p:nvPr>
            <p:ph type="title"/>
          </p:nvPr>
        </p:nvSpPr>
        <p:spPr>
          <a:xfrm>
            <a:off x="933118" y="283715"/>
            <a:ext cx="4991763" cy="531736"/>
          </a:xfrm>
        </p:spPr>
        <p:txBody>
          <a:bodyPr>
            <a:normAutofit/>
          </a:bodyPr>
          <a:lstStyle/>
          <a:p>
            <a:pPr algn="ctr"/>
            <a:r>
              <a:rPr lang="fr-FR" sz="2000" kern="100" dirty="0">
                <a:ln>
                  <a:noFill/>
                </a:ln>
                <a:solidFill>
                  <a:srgbClr val="000000"/>
                </a:solidFill>
                <a:effectLst>
                  <a:outerShdw blurRad="38100" dist="38100" dir="2700000" algn="tl">
                    <a:srgbClr val="000000">
                      <a:alpha val="43137"/>
                    </a:srgbClr>
                  </a:outerShdw>
                </a:effectLst>
                <a:latin typeface="+mn-lt"/>
                <a:ea typeface="Aptos" panose="020B0004020202020204" pitchFamily="34" charset="0"/>
                <a:cs typeface="Arial" panose="020B0604020202020204" pitchFamily="34" charset="0"/>
              </a:rPr>
              <a:t>ROADMAP FOR CANDIDATES</a:t>
            </a:r>
            <a:endParaRPr lang="fr-FR" sz="2000" dirty="0">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0A2B9E52-C38B-81D2-6804-DC8884FA2B1D}"/>
              </a:ext>
            </a:extLst>
          </p:cNvPr>
          <p:cNvSpPr>
            <a:spLocks noGrp="1"/>
          </p:cNvSpPr>
          <p:nvPr>
            <p:ph idx="1"/>
          </p:nvPr>
        </p:nvSpPr>
        <p:spPr>
          <a:xfrm>
            <a:off x="471486" y="906308"/>
            <a:ext cx="5915025" cy="5193550"/>
          </a:xfrm>
        </p:spPr>
        <p:txBody>
          <a:bodyPr>
            <a:normAutofit/>
          </a:bodyPr>
          <a:lstStyle/>
          <a:p>
            <a:pPr>
              <a:buNone/>
            </a:pPr>
            <a:r>
              <a:rPr lang="fr-FR" sz="1300" dirty="0"/>
              <a:t>La roadmap de carrière est un parcours d’apprentissage personnalisé qui guide le candidat étape par étape pour développer les compétences clés indispensables à l’obtention d’un poste spécifique. Ce plan structuré commence par la présentation des </a:t>
            </a:r>
            <a:r>
              <a:rPr lang="fr-FR" sz="1300" b="1" dirty="0"/>
              <a:t>prérequis techniques et théoriques</a:t>
            </a:r>
            <a:r>
              <a:rPr lang="fr-FR" sz="1300" dirty="0"/>
              <a:t> nécessaires, afin que le candidat puisse s’assurer d’avoir les bases indispensables avant de progresser.</a:t>
            </a:r>
          </a:p>
          <a:p>
            <a:pPr>
              <a:buNone/>
            </a:pPr>
            <a:r>
              <a:rPr lang="fr-FR" sz="1300" dirty="0"/>
              <a:t>Ensuite, la roadmap propose une série de </a:t>
            </a:r>
            <a:r>
              <a:rPr lang="fr-FR" sz="1300" b="1" dirty="0"/>
              <a:t>cours recommandés</a:t>
            </a:r>
            <a:r>
              <a:rPr lang="fr-FR" sz="1300" dirty="0"/>
              <a:t>, soigneusement sélectionnés pour approfondir les connaissances et maîtriser les outils et concepts essentiels. Ces cours sont souvent accompagnés d’</a:t>
            </a:r>
            <a:r>
              <a:rPr lang="fr-FR" sz="1300" b="1" dirty="0"/>
              <a:t>exercices pratiques et de projets concrets</a:t>
            </a:r>
            <a:r>
              <a:rPr lang="fr-FR" sz="1300" dirty="0"/>
              <a:t>, permettant au candidat de mettre en application ses acquis et de se confronter à des situations proches du réel.</a:t>
            </a:r>
          </a:p>
          <a:p>
            <a:pPr>
              <a:buNone/>
            </a:pPr>
            <a:r>
              <a:rPr lang="fr-FR" sz="1300" dirty="0"/>
              <a:t>Pour valider les compétences acquises, une </a:t>
            </a:r>
            <a:r>
              <a:rPr lang="fr-FR" sz="1300" b="1" dirty="0"/>
              <a:t>évaluation finale sous forme de quiz ou test</a:t>
            </a:r>
            <a:r>
              <a:rPr lang="fr-FR" sz="1300" dirty="0"/>
              <a:t> est proposée. Cette étape permet de mesurer le niveau de compréhension et la capacité à appliquer les savoirs dans un contexte professionnel.</a:t>
            </a:r>
          </a:p>
          <a:p>
            <a:pPr>
              <a:buNone/>
            </a:pPr>
            <a:r>
              <a:rPr lang="fr-FR" sz="1300" dirty="0"/>
              <a:t>Tout au long de ce parcours, le candidat peut suivre sa progression grâce à un système de suivi clair et motivant. À l’issue de la réussite des évaluations, le candidat reçoit un </a:t>
            </a:r>
            <a:r>
              <a:rPr lang="fr-FR" sz="1300" b="1" dirty="0"/>
              <a:t>badge numérique</a:t>
            </a:r>
            <a:r>
              <a:rPr lang="fr-FR" sz="1300" dirty="0"/>
              <a:t> certifiant officiellement ses compétences. Ce badge, partageable sur des plateformes professionnelles comme LinkedIn ou directement sur </a:t>
            </a:r>
            <a:r>
              <a:rPr lang="fr-FR" sz="1300" dirty="0" err="1"/>
              <a:t>SkillMatch</a:t>
            </a:r>
            <a:r>
              <a:rPr lang="fr-FR" sz="1300" dirty="0"/>
              <a:t>, constitue un atout important pour attirer l’attention des recruteurs et valoriser son profil sur le marché de l’emploi.</a:t>
            </a:r>
          </a:p>
          <a:p>
            <a:r>
              <a:rPr lang="fr-FR" sz="1300" dirty="0"/>
              <a:t>Ainsi, la roadmap de carrière ne se contente pas d’enseigner, elle prépare efficacement le candidat à répondre aux attentes des entreprises en combinant apprentissage, pratique et reconnaissance officielle des compétences.</a:t>
            </a:r>
          </a:p>
        </p:txBody>
      </p:sp>
      <p:pic>
        <p:nvPicPr>
          <p:cNvPr id="5" name="Picture 4" descr="A screenshot of a computer">
            <a:extLst>
              <a:ext uri="{FF2B5EF4-FFF2-40B4-BE49-F238E27FC236}">
                <a16:creationId xmlns:a16="http://schemas.microsoft.com/office/drawing/2014/main" id="{4DFBBFD8-E305-325B-CFAA-1D860B7C8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51" y="5222028"/>
            <a:ext cx="5755694" cy="3829374"/>
          </a:xfrm>
          <a:prstGeom prst="rect">
            <a:avLst/>
          </a:prstGeom>
        </p:spPr>
      </p:pic>
    </p:spTree>
    <p:extLst>
      <p:ext uri="{BB962C8B-B14F-4D97-AF65-F5344CB8AC3E}">
        <p14:creationId xmlns:p14="http://schemas.microsoft.com/office/powerpoint/2010/main" val="375086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316EC-935C-869C-1596-B055E02D3E73}"/>
              </a:ext>
            </a:extLst>
          </p:cNvPr>
          <p:cNvSpPr>
            <a:spLocks noGrp="1"/>
          </p:cNvSpPr>
          <p:nvPr>
            <p:ph type="title"/>
          </p:nvPr>
        </p:nvSpPr>
        <p:spPr>
          <a:xfrm>
            <a:off x="2721664" y="405498"/>
            <a:ext cx="2491631" cy="552094"/>
          </a:xfrm>
        </p:spPr>
        <p:txBody>
          <a:bodyPr>
            <a:normAutofit/>
          </a:bodyPr>
          <a:lstStyle/>
          <a:p>
            <a:pPr algn="ctr"/>
            <a:r>
              <a:rPr lang="fr-FR" sz="2000" dirty="0"/>
              <a:t>INTRODUCTION</a:t>
            </a:r>
          </a:p>
        </p:txBody>
      </p:sp>
      <p:sp>
        <p:nvSpPr>
          <p:cNvPr id="3" name="Content Placeholder 2">
            <a:extLst>
              <a:ext uri="{FF2B5EF4-FFF2-40B4-BE49-F238E27FC236}">
                <a16:creationId xmlns:a16="http://schemas.microsoft.com/office/drawing/2014/main" id="{A6899AC7-CDF6-2967-1322-27A996231CCB}"/>
              </a:ext>
            </a:extLst>
          </p:cNvPr>
          <p:cNvSpPr>
            <a:spLocks noGrp="1"/>
          </p:cNvSpPr>
          <p:nvPr>
            <p:ph idx="1"/>
          </p:nvPr>
        </p:nvSpPr>
        <p:spPr>
          <a:xfrm>
            <a:off x="443569" y="1107602"/>
            <a:ext cx="5289307" cy="1288357"/>
          </a:xfrm>
        </p:spPr>
        <p:txBody>
          <a:bodyPr>
            <a:noAutofit/>
          </a:bodyPr>
          <a:lstStyle/>
          <a:p>
            <a:pPr marL="0" indent="0">
              <a:buNone/>
            </a:pPr>
            <a:r>
              <a:rPr lang="fr-FR" sz="1300" dirty="0">
                <a:cs typeface="Arial" panose="020B0604020202020204" pitchFamily="34" charset="0"/>
              </a:rPr>
              <a:t>La formation professionnelle vise avant tout à préparer les apprenants à intégrer le monde du travail avec des compétences concrètes, adaptées aux réalités du terrain. Dans cette logique, le projet de synthèse occupe une place essentielle : il constitue la phase finale d’un parcours formatif, durant laquelle les connaissances acquises sont mobilisées dans le cadre d’une réalisation complète, concrète et souvent collaborative.</a:t>
            </a:r>
          </a:p>
          <a:p>
            <a:pPr marL="0" indent="0">
              <a:buNone/>
            </a:pPr>
            <a:endParaRPr lang="fr-FR" sz="1300" dirty="0"/>
          </a:p>
        </p:txBody>
      </p:sp>
      <p:cxnSp>
        <p:nvCxnSpPr>
          <p:cNvPr id="5" name="Straight Connector 4">
            <a:extLst>
              <a:ext uri="{FF2B5EF4-FFF2-40B4-BE49-F238E27FC236}">
                <a16:creationId xmlns:a16="http://schemas.microsoft.com/office/drawing/2014/main" id="{C629704E-28F8-B510-E60F-7F0CBCE1BE95}"/>
              </a:ext>
            </a:extLst>
          </p:cNvPr>
          <p:cNvCxnSpPr>
            <a:cxnSpLocks/>
          </p:cNvCxnSpPr>
          <p:nvPr/>
        </p:nvCxnSpPr>
        <p:spPr>
          <a:xfrm>
            <a:off x="4923033" y="690013"/>
            <a:ext cx="754225"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7" name="Straight Connector 6">
            <a:extLst>
              <a:ext uri="{FF2B5EF4-FFF2-40B4-BE49-F238E27FC236}">
                <a16:creationId xmlns:a16="http://schemas.microsoft.com/office/drawing/2014/main" id="{026ED7CD-CAF7-7088-85F6-1D00CF88EDBC}"/>
              </a:ext>
            </a:extLst>
          </p:cNvPr>
          <p:cNvCxnSpPr>
            <a:cxnSpLocks/>
          </p:cNvCxnSpPr>
          <p:nvPr/>
        </p:nvCxnSpPr>
        <p:spPr>
          <a:xfrm>
            <a:off x="1352408" y="681545"/>
            <a:ext cx="1643605" cy="0"/>
          </a:xfrm>
          <a:prstGeom prst="line">
            <a:avLst/>
          </a:prstGeom>
        </p:spPr>
        <p:style>
          <a:lnRef idx="3">
            <a:schemeClr val="accent4"/>
          </a:lnRef>
          <a:fillRef idx="0">
            <a:schemeClr val="accent4"/>
          </a:fillRef>
          <a:effectRef idx="2">
            <a:schemeClr val="accent4"/>
          </a:effectRef>
          <a:fontRef idx="minor">
            <a:schemeClr val="tx1"/>
          </a:fontRef>
        </p:style>
      </p:cxnSp>
      <p:sp>
        <p:nvSpPr>
          <p:cNvPr id="9" name="Title 1">
            <a:extLst>
              <a:ext uri="{FF2B5EF4-FFF2-40B4-BE49-F238E27FC236}">
                <a16:creationId xmlns:a16="http://schemas.microsoft.com/office/drawing/2014/main" id="{CAF79C00-F37C-F0D8-4F57-48DC27209ED1}"/>
              </a:ext>
            </a:extLst>
          </p:cNvPr>
          <p:cNvSpPr txBox="1">
            <a:spLocks/>
          </p:cNvSpPr>
          <p:nvPr/>
        </p:nvSpPr>
        <p:spPr>
          <a:xfrm>
            <a:off x="949124" y="2492327"/>
            <a:ext cx="4127404" cy="552094"/>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2000" dirty="0"/>
              <a:t>POURQUOI UN PROJET DE SYNTHESE</a:t>
            </a:r>
          </a:p>
        </p:txBody>
      </p:sp>
      <p:cxnSp>
        <p:nvCxnSpPr>
          <p:cNvPr id="10" name="Straight Connector 9">
            <a:extLst>
              <a:ext uri="{FF2B5EF4-FFF2-40B4-BE49-F238E27FC236}">
                <a16:creationId xmlns:a16="http://schemas.microsoft.com/office/drawing/2014/main" id="{76328AD6-E0FB-00C8-3EA8-AA7C6256B513}"/>
              </a:ext>
            </a:extLst>
          </p:cNvPr>
          <p:cNvCxnSpPr>
            <a:cxnSpLocks/>
            <a:stCxn id="9" idx="3"/>
          </p:cNvCxnSpPr>
          <p:nvPr/>
        </p:nvCxnSpPr>
        <p:spPr>
          <a:xfrm>
            <a:off x="5076528" y="2768374"/>
            <a:ext cx="131269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1" name="Straight Connector 10">
            <a:extLst>
              <a:ext uri="{FF2B5EF4-FFF2-40B4-BE49-F238E27FC236}">
                <a16:creationId xmlns:a16="http://schemas.microsoft.com/office/drawing/2014/main" id="{F0C32EBC-51A1-D9BD-83BC-7EE2E823C99A}"/>
              </a:ext>
            </a:extLst>
          </p:cNvPr>
          <p:cNvCxnSpPr>
            <a:cxnSpLocks/>
          </p:cNvCxnSpPr>
          <p:nvPr/>
        </p:nvCxnSpPr>
        <p:spPr>
          <a:xfrm>
            <a:off x="86878" y="2768374"/>
            <a:ext cx="862246" cy="0"/>
          </a:xfrm>
          <a:prstGeom prst="line">
            <a:avLst/>
          </a:prstGeom>
        </p:spPr>
        <p:style>
          <a:lnRef idx="3">
            <a:schemeClr val="accent4"/>
          </a:lnRef>
          <a:fillRef idx="0">
            <a:schemeClr val="accent4"/>
          </a:fillRef>
          <a:effectRef idx="2">
            <a:schemeClr val="accent4"/>
          </a:effectRef>
          <a:fontRef idx="minor">
            <a:schemeClr val="tx1"/>
          </a:fontRef>
        </p:style>
      </p:cxnSp>
      <p:sp>
        <p:nvSpPr>
          <p:cNvPr id="13" name="Content Placeholder 2">
            <a:extLst>
              <a:ext uri="{FF2B5EF4-FFF2-40B4-BE49-F238E27FC236}">
                <a16:creationId xmlns:a16="http://schemas.microsoft.com/office/drawing/2014/main" id="{19DBF52B-6656-CC6C-9F9F-5D4D2258157D}"/>
              </a:ext>
            </a:extLst>
          </p:cNvPr>
          <p:cNvSpPr txBox="1">
            <a:spLocks/>
          </p:cNvSpPr>
          <p:nvPr/>
        </p:nvSpPr>
        <p:spPr>
          <a:xfrm>
            <a:off x="1232366" y="3320468"/>
            <a:ext cx="5470225" cy="262453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10000"/>
              </a:lnSpc>
              <a:buNone/>
            </a:pPr>
            <a:r>
              <a:rPr lang="fr-FR" sz="1300" dirty="0">
                <a:cs typeface="Arial" panose="020B0604020202020204" pitchFamily="34" charset="0"/>
              </a:rPr>
              <a:t>Le projet de synthèse permet de faire le lien entre la théorie et la pratique. C’est un moment où les apprenants sont invités à passer du statut d’étudiants à celui de professionnels capables de résoudre des problèmes réels. Ce projet a pour objectif de nous mettre en situation professionnelle, en reproduisant les conditions d’un projet d’entreprise : gestion du temps, répartition des tâches, prise de décision en groupe, respect du cahier des charges, adaptation aux contraintes techniques, etc.</a:t>
            </a:r>
          </a:p>
          <a:p>
            <a:pPr marL="0" indent="0">
              <a:lnSpc>
                <a:spcPct val="110000"/>
              </a:lnSpc>
              <a:buNone/>
            </a:pPr>
            <a:r>
              <a:rPr lang="fr-FR" sz="1300" dirty="0">
                <a:cs typeface="Arial" panose="020B0604020202020204" pitchFamily="34" charset="0"/>
              </a:rPr>
              <a:t>C’est aussi une opportunité de développer notre autonomie, notre esprit d’équipe, notre sens de l’organisation et notre capacité à proposer des solutions innovantes face à un besoin identifié.</a:t>
            </a:r>
          </a:p>
        </p:txBody>
      </p:sp>
      <p:sp>
        <p:nvSpPr>
          <p:cNvPr id="18" name="Title 1">
            <a:extLst>
              <a:ext uri="{FF2B5EF4-FFF2-40B4-BE49-F238E27FC236}">
                <a16:creationId xmlns:a16="http://schemas.microsoft.com/office/drawing/2014/main" id="{76118EC6-F8F7-38C2-1E64-1470F90C5061}"/>
              </a:ext>
            </a:extLst>
          </p:cNvPr>
          <p:cNvSpPr txBox="1">
            <a:spLocks/>
          </p:cNvSpPr>
          <p:nvPr/>
        </p:nvSpPr>
        <p:spPr>
          <a:xfrm>
            <a:off x="2702162" y="6083025"/>
            <a:ext cx="3246204" cy="55209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2000" dirty="0"/>
              <a:t>CONTEXTE DE LA DEMANDE</a:t>
            </a:r>
          </a:p>
        </p:txBody>
      </p:sp>
      <p:cxnSp>
        <p:nvCxnSpPr>
          <p:cNvPr id="19" name="Straight Connector 18">
            <a:extLst>
              <a:ext uri="{FF2B5EF4-FFF2-40B4-BE49-F238E27FC236}">
                <a16:creationId xmlns:a16="http://schemas.microsoft.com/office/drawing/2014/main" id="{D3EF44AB-8C05-7322-53B3-AC49837377A6}"/>
              </a:ext>
            </a:extLst>
          </p:cNvPr>
          <p:cNvCxnSpPr>
            <a:cxnSpLocks/>
          </p:cNvCxnSpPr>
          <p:nvPr/>
        </p:nvCxnSpPr>
        <p:spPr>
          <a:xfrm>
            <a:off x="1332906" y="6359072"/>
            <a:ext cx="131269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0" name="Straight Connector 19">
            <a:extLst>
              <a:ext uri="{FF2B5EF4-FFF2-40B4-BE49-F238E27FC236}">
                <a16:creationId xmlns:a16="http://schemas.microsoft.com/office/drawing/2014/main" id="{4ED4CDDF-2B03-CC5E-C583-5B896B3FB24D}"/>
              </a:ext>
            </a:extLst>
          </p:cNvPr>
          <p:cNvCxnSpPr>
            <a:cxnSpLocks/>
          </p:cNvCxnSpPr>
          <p:nvPr/>
        </p:nvCxnSpPr>
        <p:spPr>
          <a:xfrm>
            <a:off x="5948366" y="6321809"/>
            <a:ext cx="754225" cy="0"/>
          </a:xfrm>
          <a:prstGeom prst="line">
            <a:avLst/>
          </a:prstGeom>
        </p:spPr>
        <p:style>
          <a:lnRef idx="3">
            <a:schemeClr val="accent4"/>
          </a:lnRef>
          <a:fillRef idx="0">
            <a:schemeClr val="accent4"/>
          </a:fillRef>
          <a:effectRef idx="2">
            <a:schemeClr val="accent4"/>
          </a:effectRef>
          <a:fontRef idx="minor">
            <a:schemeClr val="tx1"/>
          </a:fontRef>
        </p:style>
      </p:cxnSp>
      <p:sp>
        <p:nvSpPr>
          <p:cNvPr id="21" name="TextBox 20">
            <a:extLst>
              <a:ext uri="{FF2B5EF4-FFF2-40B4-BE49-F238E27FC236}">
                <a16:creationId xmlns:a16="http://schemas.microsoft.com/office/drawing/2014/main" id="{2500A7B6-0832-ABEA-BAA9-EBD8E304525F}"/>
              </a:ext>
            </a:extLst>
          </p:cNvPr>
          <p:cNvSpPr txBox="1"/>
          <p:nvPr/>
        </p:nvSpPr>
        <p:spPr>
          <a:xfrm>
            <a:off x="443569" y="6635119"/>
            <a:ext cx="6061403" cy="2184957"/>
          </a:xfrm>
          <a:prstGeom prst="rect">
            <a:avLst/>
          </a:prstGeom>
          <a:noFill/>
        </p:spPr>
        <p:txBody>
          <a:bodyPr wrap="square" rtlCol="0">
            <a:spAutoFit/>
          </a:bodyPr>
          <a:lstStyle/>
          <a:p>
            <a:pPr>
              <a:lnSpc>
                <a:spcPct val="115000"/>
              </a:lnSpc>
              <a:spcAft>
                <a:spcPts val="800"/>
              </a:spcAft>
              <a:buNone/>
              <a:tabLst>
                <a:tab pos="1197610" algn="l"/>
              </a:tabLst>
            </a:pPr>
            <a:r>
              <a:rPr lang="fr-FR" sz="1300" kern="100" dirty="0">
                <a:effectLst/>
                <a:ea typeface="Aptos" panose="020B0004020202020204" pitchFamily="34" charset="0"/>
                <a:cs typeface="Arial" panose="020B0604020202020204" pitchFamily="34" charset="0"/>
              </a:rPr>
              <a:t>Dans le cadre de notre dernière année de formation à l’</a:t>
            </a:r>
            <a:r>
              <a:rPr lang="fr-FR" sz="1300" b="1" kern="100" dirty="0">
                <a:effectLst/>
                <a:ea typeface="Aptos" panose="020B0004020202020204" pitchFamily="34" charset="0"/>
                <a:cs typeface="Arial" panose="020B0604020202020204" pitchFamily="34" charset="0"/>
              </a:rPr>
              <a:t>OFPPT</a:t>
            </a:r>
            <a:r>
              <a:rPr lang="fr-FR" sz="1300" kern="100" dirty="0">
                <a:effectLst/>
                <a:ea typeface="Aptos" panose="020B0004020202020204" pitchFamily="34" charset="0"/>
                <a:cs typeface="Arial" panose="020B0604020202020204" pitchFamily="34" charset="0"/>
              </a:rPr>
              <a:t>, il nous a été demandé de concevoir un projet innovant, utile et réalisable techniquement, en mobilisant les compétences acquises tout au long de notre cursus. Cette demande s’inscrit dans une volonté pédagogique de renforcer notre employabilité, en nous donnant la possibilité de démontrer concrètement notre savoir-faire.</a:t>
            </a:r>
          </a:p>
          <a:p>
            <a:pPr>
              <a:lnSpc>
                <a:spcPct val="115000"/>
              </a:lnSpc>
              <a:spcAft>
                <a:spcPts val="800"/>
              </a:spcAft>
              <a:tabLst>
                <a:tab pos="1197610" algn="l"/>
              </a:tabLst>
            </a:pPr>
            <a:r>
              <a:rPr lang="fr-FR" sz="1300" kern="100" dirty="0">
                <a:effectLst/>
                <a:ea typeface="Aptos" panose="020B0004020202020204" pitchFamily="34" charset="0"/>
                <a:cs typeface="Arial" panose="020B0604020202020204" pitchFamily="34" charset="0"/>
              </a:rPr>
              <a:t>C’est ainsi qu’est né </a:t>
            </a:r>
            <a:r>
              <a:rPr lang="fr-FR" sz="1300" b="1" kern="100" dirty="0">
                <a:effectLst/>
                <a:ea typeface="Aptos" panose="020B0004020202020204" pitchFamily="34" charset="0"/>
                <a:cs typeface="Arial" panose="020B0604020202020204" pitchFamily="34" charset="0"/>
              </a:rPr>
              <a:t>SKILLMATCH</a:t>
            </a:r>
            <a:r>
              <a:rPr lang="fr-FR" sz="1300" kern="100" dirty="0">
                <a:effectLst/>
                <a:ea typeface="Aptos" panose="020B0004020202020204" pitchFamily="34" charset="0"/>
                <a:cs typeface="Arial" panose="020B0604020202020204" pitchFamily="34" charset="0"/>
              </a:rPr>
              <a:t>, un projet numérique conçu pour répondre à un besoin croissant dans le secteur du </a:t>
            </a:r>
            <a:r>
              <a:rPr lang="fr-FR" sz="1300" b="1" kern="100" dirty="0">
                <a:effectLst/>
                <a:ea typeface="Aptos" panose="020B0004020202020204" pitchFamily="34" charset="0"/>
                <a:cs typeface="Arial" panose="020B0604020202020204" pitchFamily="34" charset="0"/>
              </a:rPr>
              <a:t>recrutement digital</a:t>
            </a:r>
            <a:r>
              <a:rPr lang="fr-FR" sz="1300" kern="100" dirty="0">
                <a:effectLst/>
                <a:ea typeface="Aptos" panose="020B0004020202020204" pitchFamily="34" charset="0"/>
                <a:cs typeface="Arial" panose="020B0604020202020204" pitchFamily="34" charset="0"/>
              </a:rPr>
              <a:t>.</a:t>
            </a:r>
          </a:p>
          <a:p>
            <a:endParaRPr lang="fr-FR" dirty="0"/>
          </a:p>
        </p:txBody>
      </p:sp>
    </p:spTree>
    <p:extLst>
      <p:ext uri="{BB962C8B-B14F-4D97-AF65-F5344CB8AC3E}">
        <p14:creationId xmlns:p14="http://schemas.microsoft.com/office/powerpoint/2010/main" val="410152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88F13941-0252-C7D6-66D7-8D314CEEC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 y="647262"/>
            <a:ext cx="5364480" cy="3866172"/>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08CCD058-B549-0333-BF45-89D7A2AD4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 y="4513434"/>
            <a:ext cx="5364480" cy="3888259"/>
          </a:xfrm>
          <a:prstGeom prst="rect">
            <a:avLst/>
          </a:prstGeom>
        </p:spPr>
      </p:pic>
    </p:spTree>
    <p:extLst>
      <p:ext uri="{BB962C8B-B14F-4D97-AF65-F5344CB8AC3E}">
        <p14:creationId xmlns:p14="http://schemas.microsoft.com/office/powerpoint/2010/main" val="631876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7B6F6CD-6399-54E5-2241-7C9DFA06BF16}"/>
              </a:ext>
            </a:extLst>
          </p:cNvPr>
          <p:cNvGrpSpPr/>
          <p:nvPr/>
        </p:nvGrpSpPr>
        <p:grpSpPr>
          <a:xfrm>
            <a:off x="0" y="1021230"/>
            <a:ext cx="6858000" cy="5194320"/>
            <a:chOff x="0" y="1600350"/>
            <a:chExt cx="6858000" cy="5194320"/>
          </a:xfrm>
        </p:grpSpPr>
        <p:pic>
          <p:nvPicPr>
            <p:cNvPr id="5" name="Picture 4" descr="A screenshot of a computer&#10;&#10;AI-generated content may be incorrect.">
              <a:extLst>
                <a:ext uri="{FF2B5EF4-FFF2-40B4-BE49-F238E27FC236}">
                  <a16:creationId xmlns:a16="http://schemas.microsoft.com/office/drawing/2014/main" id="{E3F795D4-4DC9-CF0A-E5ED-444E30F5A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350"/>
              <a:ext cx="6858000" cy="3718260"/>
            </a:xfrm>
            <a:prstGeom prst="rect">
              <a:avLst/>
            </a:prstGeom>
          </p:spPr>
        </p:pic>
        <p:pic>
          <p:nvPicPr>
            <p:cNvPr id="7" name="Picture 6" descr="A white and yellow rectangle&#10;&#10;AI-generated content may be incorrect.">
              <a:extLst>
                <a:ext uri="{FF2B5EF4-FFF2-40B4-BE49-F238E27FC236}">
                  <a16:creationId xmlns:a16="http://schemas.microsoft.com/office/drawing/2014/main" id="{05EF9B1D-0902-18CF-056D-75F604CAE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18610"/>
              <a:ext cx="6858000" cy="1476060"/>
            </a:xfrm>
            <a:prstGeom prst="rect">
              <a:avLst/>
            </a:prstGeom>
          </p:spPr>
        </p:pic>
      </p:grpSp>
      <p:sp>
        <p:nvSpPr>
          <p:cNvPr id="10" name="TextBox 9">
            <a:extLst>
              <a:ext uri="{FF2B5EF4-FFF2-40B4-BE49-F238E27FC236}">
                <a16:creationId xmlns:a16="http://schemas.microsoft.com/office/drawing/2014/main" id="{2F9C2567-81A1-89D0-592D-72DD06FCF147}"/>
              </a:ext>
            </a:extLst>
          </p:cNvPr>
          <p:cNvSpPr txBox="1"/>
          <p:nvPr/>
        </p:nvSpPr>
        <p:spPr>
          <a:xfrm>
            <a:off x="632460" y="6661344"/>
            <a:ext cx="3086100" cy="1461426"/>
          </a:xfrm>
          <a:prstGeom prst="rect">
            <a:avLst/>
          </a:prstGeom>
          <a:noFill/>
        </p:spPr>
        <p:txBody>
          <a:bodyPr wrap="square">
            <a:spAutoFit/>
          </a:bodyPr>
          <a:lstStyle/>
          <a:p>
            <a:pPr>
              <a:lnSpc>
                <a:spcPct val="115000"/>
              </a:lnSpc>
              <a:spcAft>
                <a:spcPts val="800"/>
              </a:spcAft>
            </a:pPr>
            <a:r>
              <a:rPr lang="fr-FR" sz="1300" kern="100" dirty="0">
                <a:effectLst/>
                <a:ea typeface="Aptos" panose="020B0004020202020204" pitchFamily="34" charset="0"/>
                <a:cs typeface="Arial" panose="020B0604020202020204" pitchFamily="34" charset="0"/>
              </a:rPr>
              <a:t>Le bouton </a:t>
            </a:r>
            <a:r>
              <a:rPr lang="fr-FR" sz="1300" b="1" kern="100" dirty="0">
                <a:effectLst/>
                <a:ea typeface="Aptos" panose="020B0004020202020204" pitchFamily="34" charset="0"/>
                <a:cs typeface="Arial" panose="020B0604020202020204" pitchFamily="34" charset="0"/>
              </a:rPr>
              <a:t>«</a:t>
            </a:r>
            <a:r>
              <a:rPr lang="fr-FR" sz="1300" b="1" kern="100" dirty="0" err="1">
                <a:effectLst/>
                <a:ea typeface="Aptos" panose="020B0004020202020204" pitchFamily="34" charset="0"/>
                <a:cs typeface="Arial" panose="020B0604020202020204" pitchFamily="34" charset="0"/>
              </a:rPr>
              <a:t>Take</a:t>
            </a:r>
            <a:r>
              <a:rPr lang="fr-FR" sz="1300" b="1" kern="100" dirty="0">
                <a:effectLst/>
                <a:ea typeface="Aptos" panose="020B0004020202020204" pitchFamily="34" charset="0"/>
                <a:cs typeface="Arial" panose="020B0604020202020204" pitchFamily="34" charset="0"/>
              </a:rPr>
              <a:t> the Quiz»</a:t>
            </a:r>
            <a:r>
              <a:rPr lang="fr-FR" sz="1300" kern="100" dirty="0">
                <a:effectLst/>
                <a:ea typeface="Aptos" panose="020B0004020202020204" pitchFamily="34" charset="0"/>
                <a:cs typeface="Arial" panose="020B0604020202020204" pitchFamily="34" charset="0"/>
              </a:rPr>
              <a:t> lance le QCM associé à la roadmap. Il n’est accessible qu’une fois que vous avez terminé toutes les étapes de la roadmap. En effet, il faut d’abord compléter toutes les activités avant de pouvoir cliquer dessus.</a:t>
            </a:r>
          </a:p>
        </p:txBody>
      </p:sp>
      <p:cxnSp>
        <p:nvCxnSpPr>
          <p:cNvPr id="12" name="Connector: Curved 11">
            <a:extLst>
              <a:ext uri="{FF2B5EF4-FFF2-40B4-BE49-F238E27FC236}">
                <a16:creationId xmlns:a16="http://schemas.microsoft.com/office/drawing/2014/main" id="{45F3B2FA-64E7-5112-3252-1937C0FBBA79}"/>
              </a:ext>
            </a:extLst>
          </p:cNvPr>
          <p:cNvCxnSpPr>
            <a:cxnSpLocks/>
            <a:stCxn id="10" idx="3"/>
          </p:cNvCxnSpPr>
          <p:nvPr/>
        </p:nvCxnSpPr>
        <p:spPr>
          <a:xfrm flipV="1">
            <a:off x="3718560" y="5913120"/>
            <a:ext cx="1965960" cy="1478937"/>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606301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0FA23-AF65-395B-2DBC-352191119F6A}"/>
              </a:ext>
            </a:extLst>
          </p:cNvPr>
          <p:cNvSpPr>
            <a:spLocks noGrp="1"/>
          </p:cNvSpPr>
          <p:nvPr>
            <p:ph type="title"/>
          </p:nvPr>
        </p:nvSpPr>
        <p:spPr>
          <a:xfrm>
            <a:off x="1127284" y="471597"/>
            <a:ext cx="4603432" cy="595204"/>
          </a:xfrm>
        </p:spPr>
        <p:txBody>
          <a:bodyPr>
            <a:normAutofit/>
          </a:bodyPr>
          <a:lstStyle/>
          <a:p>
            <a:pPr algn="ctr"/>
            <a:r>
              <a:rPr lang="fr-FR" sz="2000" dirty="0">
                <a:latin typeface="+mn-lt"/>
              </a:rPr>
              <a:t>QCM FOR ROADMAP</a:t>
            </a:r>
          </a:p>
        </p:txBody>
      </p:sp>
      <p:sp>
        <p:nvSpPr>
          <p:cNvPr id="3" name="Content Placeholder 2">
            <a:extLst>
              <a:ext uri="{FF2B5EF4-FFF2-40B4-BE49-F238E27FC236}">
                <a16:creationId xmlns:a16="http://schemas.microsoft.com/office/drawing/2014/main" id="{533A25E0-4049-7E23-59DB-74DF6AB93460}"/>
              </a:ext>
            </a:extLst>
          </p:cNvPr>
          <p:cNvSpPr>
            <a:spLocks noGrp="1"/>
          </p:cNvSpPr>
          <p:nvPr>
            <p:ph idx="1"/>
          </p:nvPr>
        </p:nvSpPr>
        <p:spPr>
          <a:xfrm>
            <a:off x="471487" y="1687407"/>
            <a:ext cx="5915025" cy="1893993"/>
          </a:xfrm>
        </p:spPr>
        <p:txBody>
          <a:bodyPr>
            <a:normAutofit/>
          </a:bodyPr>
          <a:lstStyle/>
          <a:p>
            <a:pPr>
              <a:buNone/>
            </a:pPr>
            <a:r>
              <a:rPr lang="fr-FR" sz="1300" dirty="0"/>
              <a:t>Le QCM de la roadmap est composé de 20 questions, basées sur les cours que le candidat a suivis dans cette même roadmap. Il s'agit donc d’un petit quiz portant uniquement sur les notions déjà étudiées.</a:t>
            </a:r>
          </a:p>
          <a:p>
            <a:r>
              <a:rPr lang="fr-FR" sz="1300" dirty="0"/>
              <a:t>En ce qui concerne le résultat, il est évalué en fonction du nombre de bonnes réponses, et exprimé en pourcentage. Il faut obtenir </a:t>
            </a:r>
            <a:r>
              <a:rPr lang="fr-FR" sz="1300" b="1" dirty="0"/>
              <a:t>au moins 80 %</a:t>
            </a:r>
            <a:r>
              <a:rPr lang="fr-FR" sz="1300" dirty="0"/>
              <a:t> pour pouvoir décrocher le badge délivré par notre plateforme.</a:t>
            </a:r>
          </a:p>
          <a:p>
            <a:endParaRPr lang="fr-FR" sz="1300" dirty="0"/>
          </a:p>
        </p:txBody>
      </p:sp>
      <p:pic>
        <p:nvPicPr>
          <p:cNvPr id="5" name="Picture 4" descr="A screenshot of a computer&#10;&#10;AI-generated content may be incorrect.">
            <a:extLst>
              <a:ext uri="{FF2B5EF4-FFF2-40B4-BE49-F238E27FC236}">
                <a16:creationId xmlns:a16="http://schemas.microsoft.com/office/drawing/2014/main" id="{1CFC082F-9A56-0AD5-5488-04B0C2735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487" y="5146886"/>
            <a:ext cx="5730716" cy="3180881"/>
          </a:xfrm>
          <a:prstGeom prst="rect">
            <a:avLst/>
          </a:prstGeom>
        </p:spPr>
      </p:pic>
      <p:pic>
        <p:nvPicPr>
          <p:cNvPr id="9" name="Picture 8">
            <a:extLst>
              <a:ext uri="{FF2B5EF4-FFF2-40B4-BE49-F238E27FC236}">
                <a16:creationId xmlns:a16="http://schemas.microsoft.com/office/drawing/2014/main" id="{C1936D3F-8760-B6A9-E924-7970E7CB6F49}"/>
              </a:ext>
            </a:extLst>
          </p:cNvPr>
          <p:cNvPicPr>
            <a:picLocks noChangeAspect="1"/>
          </p:cNvPicPr>
          <p:nvPr/>
        </p:nvPicPr>
        <p:blipFill>
          <a:blip r:embed="rId3"/>
          <a:stretch>
            <a:fillRect/>
          </a:stretch>
        </p:blipFill>
        <p:spPr>
          <a:xfrm>
            <a:off x="4487703" y="3052896"/>
            <a:ext cx="2156699" cy="1976161"/>
          </a:xfrm>
          <a:prstGeom prst="rect">
            <a:avLst/>
          </a:prstGeom>
        </p:spPr>
      </p:pic>
      <p:sp>
        <p:nvSpPr>
          <p:cNvPr id="7" name="TextBox 6">
            <a:extLst>
              <a:ext uri="{FF2B5EF4-FFF2-40B4-BE49-F238E27FC236}">
                <a16:creationId xmlns:a16="http://schemas.microsoft.com/office/drawing/2014/main" id="{57D417F0-AEEA-26F8-E49F-5A3CC7D6757D}"/>
              </a:ext>
            </a:extLst>
          </p:cNvPr>
          <p:cNvSpPr txBox="1"/>
          <p:nvPr/>
        </p:nvSpPr>
        <p:spPr>
          <a:xfrm>
            <a:off x="471487" y="4040977"/>
            <a:ext cx="4016216" cy="646331"/>
          </a:xfrm>
          <a:prstGeom prst="rect">
            <a:avLst/>
          </a:prstGeom>
          <a:noFill/>
        </p:spPr>
        <p:txBody>
          <a:bodyPr wrap="square">
            <a:spAutoFit/>
          </a:bodyPr>
          <a:lstStyle/>
          <a:p>
            <a:pPr>
              <a:buNone/>
            </a:pPr>
            <a:r>
              <a:rPr lang="fr-FR" sz="1800" dirty="0"/>
              <a:t>Ce QCM est chronométré et dispose d’une durée limitée.</a:t>
            </a:r>
          </a:p>
        </p:txBody>
      </p:sp>
      <p:cxnSp>
        <p:nvCxnSpPr>
          <p:cNvPr id="10" name="Connector: Curved 9">
            <a:extLst>
              <a:ext uri="{FF2B5EF4-FFF2-40B4-BE49-F238E27FC236}">
                <a16:creationId xmlns:a16="http://schemas.microsoft.com/office/drawing/2014/main" id="{029C303B-DED4-BE85-781C-86B1C6E34489}"/>
              </a:ext>
            </a:extLst>
          </p:cNvPr>
          <p:cNvCxnSpPr>
            <a:stCxn id="7" idx="1"/>
          </p:cNvCxnSpPr>
          <p:nvPr/>
        </p:nvCxnSpPr>
        <p:spPr>
          <a:xfrm rot="10800000" flipH="1">
            <a:off x="471486" y="3581401"/>
            <a:ext cx="4390073" cy="782743"/>
          </a:xfrm>
          <a:prstGeom prst="curvedConnector3">
            <a:avLst>
              <a:gd name="adj1" fmla="val 347"/>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066900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A582A-C2E6-2790-661E-0DDB0827967B}"/>
              </a:ext>
            </a:extLst>
          </p:cNvPr>
          <p:cNvSpPr>
            <a:spLocks noGrp="1"/>
          </p:cNvSpPr>
          <p:nvPr>
            <p:ph type="title"/>
          </p:nvPr>
        </p:nvSpPr>
        <p:spPr>
          <a:xfrm>
            <a:off x="807244" y="519007"/>
            <a:ext cx="5243511" cy="778083"/>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RESULT QCM</a:t>
            </a:r>
          </a:p>
        </p:txBody>
      </p:sp>
      <p:pic>
        <p:nvPicPr>
          <p:cNvPr id="5" name="Picture 4" descr="A screenshot of a quiz&#10;&#10;AI-generated content may be incorrect.">
            <a:extLst>
              <a:ext uri="{FF2B5EF4-FFF2-40B4-BE49-F238E27FC236}">
                <a16:creationId xmlns:a16="http://schemas.microsoft.com/office/drawing/2014/main" id="{19693FD2-3D20-8F77-E896-A9A245BAB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24" y="1573313"/>
            <a:ext cx="4352535" cy="3288247"/>
          </a:xfrm>
          <a:prstGeom prst="rect">
            <a:avLst/>
          </a:prstGeom>
        </p:spPr>
      </p:pic>
      <p:pic>
        <p:nvPicPr>
          <p:cNvPr id="7" name="Picture 6" descr="A screenshot of a chat&#10;&#10;AI-generated content may be incorrect.">
            <a:extLst>
              <a:ext uri="{FF2B5EF4-FFF2-40B4-BE49-F238E27FC236}">
                <a16:creationId xmlns:a16="http://schemas.microsoft.com/office/drawing/2014/main" id="{75F501E2-D780-C135-EE4A-E17AE1EE5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881" y="5137783"/>
            <a:ext cx="3779996" cy="3824052"/>
          </a:xfrm>
          <a:prstGeom prst="rect">
            <a:avLst/>
          </a:prstGeom>
        </p:spPr>
      </p:pic>
    </p:spTree>
    <p:extLst>
      <p:ext uri="{BB962C8B-B14F-4D97-AF65-F5344CB8AC3E}">
        <p14:creationId xmlns:p14="http://schemas.microsoft.com/office/powerpoint/2010/main" val="2883282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E6417-1EA2-5FFD-2A00-BB9512489018}"/>
              </a:ext>
            </a:extLst>
          </p:cNvPr>
          <p:cNvSpPr>
            <a:spLocks noGrp="1"/>
          </p:cNvSpPr>
          <p:nvPr>
            <p:ph type="title"/>
          </p:nvPr>
        </p:nvSpPr>
        <p:spPr>
          <a:xfrm>
            <a:off x="845344" y="502077"/>
            <a:ext cx="5167312" cy="549483"/>
          </a:xfrm>
        </p:spPr>
        <p:txBody>
          <a:bodyPr>
            <a:normAutofit/>
          </a:bodyPr>
          <a:lstStyle/>
          <a:p>
            <a:pPr algn="ctr"/>
            <a:r>
              <a:rPr lang="fr-FR" sz="2000" dirty="0">
                <a:latin typeface="+mn-lt"/>
              </a:rPr>
              <a:t>ASSESSMENT</a:t>
            </a:r>
          </a:p>
        </p:txBody>
      </p:sp>
      <p:sp>
        <p:nvSpPr>
          <p:cNvPr id="3" name="Content Placeholder 2">
            <a:extLst>
              <a:ext uri="{FF2B5EF4-FFF2-40B4-BE49-F238E27FC236}">
                <a16:creationId xmlns:a16="http://schemas.microsoft.com/office/drawing/2014/main" id="{27B3CCBC-B0A6-2289-6642-6C6EEA8F438B}"/>
              </a:ext>
            </a:extLst>
          </p:cNvPr>
          <p:cNvSpPr>
            <a:spLocks noGrp="1"/>
          </p:cNvSpPr>
          <p:nvPr>
            <p:ph idx="1"/>
          </p:nvPr>
        </p:nvSpPr>
        <p:spPr>
          <a:xfrm>
            <a:off x="471487" y="1474047"/>
            <a:ext cx="5915025" cy="1452033"/>
          </a:xfrm>
        </p:spPr>
        <p:txBody>
          <a:bodyPr>
            <a:normAutofit/>
          </a:bodyPr>
          <a:lstStyle/>
          <a:p>
            <a:pPr>
              <a:buNone/>
            </a:pPr>
            <a:r>
              <a:rPr lang="fr-FR" sz="1300" dirty="0"/>
              <a:t>Cette évaluation est conçue pour mesurer vos compétences techniques à travers des exercices pratiques et concrets. Elle vous permet de démontrer votre savoir-faire, d’évaluer votre niveau, et de vous préparer efficacement aux exigences du marché du travail.</a:t>
            </a:r>
          </a:p>
          <a:p>
            <a:r>
              <a:rPr lang="fr-FR" sz="1300" dirty="0"/>
              <a:t>Réussir cette évaluation vous aide à valoriser votre profil auprès des recruteurs et à progresser dans votre parcours professionnel.</a:t>
            </a:r>
          </a:p>
          <a:p>
            <a:pPr marL="0" indent="0">
              <a:buNone/>
            </a:pPr>
            <a:endParaRPr lang="fr-FR" sz="1300" dirty="0"/>
          </a:p>
        </p:txBody>
      </p:sp>
      <p:pic>
        <p:nvPicPr>
          <p:cNvPr id="5" name="Picture 4" descr="A screenshot of a computer&#10;&#10;AI-generated content may be incorrect.">
            <a:extLst>
              <a:ext uri="{FF2B5EF4-FFF2-40B4-BE49-F238E27FC236}">
                <a16:creationId xmlns:a16="http://schemas.microsoft.com/office/drawing/2014/main" id="{B3F94465-23A1-BDAE-24AF-E7F171BEE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 y="3114608"/>
            <a:ext cx="5623560" cy="3539304"/>
          </a:xfrm>
          <a:prstGeom prst="rect">
            <a:avLst/>
          </a:prstGeom>
        </p:spPr>
      </p:pic>
      <p:pic>
        <p:nvPicPr>
          <p:cNvPr id="7" name="Picture 6" descr="A screenshot of a chat&#10;&#10;AI-generated content may be incorrect.">
            <a:extLst>
              <a:ext uri="{FF2B5EF4-FFF2-40B4-BE49-F238E27FC236}">
                <a16:creationId xmlns:a16="http://schemas.microsoft.com/office/drawing/2014/main" id="{3BE59624-DA93-0CAF-5B52-B766C1238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 y="6674711"/>
            <a:ext cx="5623560" cy="1990484"/>
          </a:xfrm>
          <a:prstGeom prst="rect">
            <a:avLst/>
          </a:prstGeom>
        </p:spPr>
      </p:pic>
    </p:spTree>
    <p:extLst>
      <p:ext uri="{BB962C8B-B14F-4D97-AF65-F5344CB8AC3E}">
        <p14:creationId xmlns:p14="http://schemas.microsoft.com/office/powerpoint/2010/main" val="5063897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90B8F-49C2-54AF-174D-FE0C07F5A610}"/>
              </a:ext>
            </a:extLst>
          </p:cNvPr>
          <p:cNvSpPr>
            <a:spLocks noGrp="1"/>
          </p:cNvSpPr>
          <p:nvPr>
            <p:ph type="title"/>
          </p:nvPr>
        </p:nvSpPr>
        <p:spPr>
          <a:xfrm>
            <a:off x="1127284" y="486836"/>
            <a:ext cx="4603432" cy="421213"/>
          </a:xfrm>
        </p:spPr>
        <p:txBody>
          <a:bodyPr>
            <a:normAutofit/>
          </a:bodyPr>
          <a:lstStyle/>
          <a:p>
            <a:pPr algn="ctr"/>
            <a:r>
              <a:rPr lang="fr-FR" sz="2000" dirty="0">
                <a:latin typeface="+mn-lt"/>
              </a:rPr>
              <a:t>CANDIDATE TEST</a:t>
            </a:r>
          </a:p>
        </p:txBody>
      </p:sp>
      <p:sp>
        <p:nvSpPr>
          <p:cNvPr id="3" name="Content Placeholder 2">
            <a:extLst>
              <a:ext uri="{FF2B5EF4-FFF2-40B4-BE49-F238E27FC236}">
                <a16:creationId xmlns:a16="http://schemas.microsoft.com/office/drawing/2014/main" id="{F522344F-1E9B-1533-F990-124E6AB68E1A}"/>
              </a:ext>
            </a:extLst>
          </p:cNvPr>
          <p:cNvSpPr>
            <a:spLocks noGrp="1"/>
          </p:cNvSpPr>
          <p:nvPr>
            <p:ph idx="1"/>
          </p:nvPr>
        </p:nvSpPr>
        <p:spPr>
          <a:xfrm>
            <a:off x="471486" y="1352127"/>
            <a:ext cx="5915025" cy="1741593"/>
          </a:xfrm>
        </p:spPr>
        <p:txBody>
          <a:bodyPr>
            <a:normAutofit/>
          </a:bodyPr>
          <a:lstStyle/>
          <a:p>
            <a:pPr>
              <a:buNone/>
            </a:pPr>
            <a:r>
              <a:rPr lang="fr-FR" sz="1300" dirty="0"/>
              <a:t>Ce test candidat a pour but d’évaluer les compétences techniques et pratiques du participant dans un domaine spécifique. À travers des exercices ciblés, il mesure la capacité du candidat à appliquer ses connaissances dans des situations concrètes.</a:t>
            </a:r>
          </a:p>
          <a:p>
            <a:r>
              <a:rPr lang="fr-FR" sz="1300" dirty="0"/>
              <a:t>L’évaluation permet de déterminer le niveau de maîtrise des compétences clés, d’identifier les points forts et les axes d’amélioration, et de fournir un feedback constructif pour accompagner le développement professionnel du candidat.</a:t>
            </a:r>
          </a:p>
          <a:p>
            <a:pPr marL="0" indent="0">
              <a:buNone/>
            </a:pPr>
            <a:endParaRPr lang="fr-FR" sz="1300" dirty="0"/>
          </a:p>
        </p:txBody>
      </p:sp>
      <p:pic>
        <p:nvPicPr>
          <p:cNvPr id="5" name="Picture 4" descr="A screenshot of a computer&#10;&#10;AI-generated content may be incorrect.">
            <a:extLst>
              <a:ext uri="{FF2B5EF4-FFF2-40B4-BE49-F238E27FC236}">
                <a16:creationId xmlns:a16="http://schemas.microsoft.com/office/drawing/2014/main" id="{7875A060-E91C-8097-1972-5188DB99A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802" y="3264638"/>
            <a:ext cx="5502394" cy="5712009"/>
          </a:xfrm>
          <a:prstGeom prst="rect">
            <a:avLst/>
          </a:prstGeom>
        </p:spPr>
      </p:pic>
    </p:spTree>
    <p:extLst>
      <p:ext uri="{BB962C8B-B14F-4D97-AF65-F5344CB8AC3E}">
        <p14:creationId xmlns:p14="http://schemas.microsoft.com/office/powerpoint/2010/main" val="100949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41A09-3F5A-38BB-BB4E-F4A335D4B014}"/>
              </a:ext>
            </a:extLst>
          </p:cNvPr>
          <p:cNvSpPr>
            <a:spLocks noGrp="1"/>
          </p:cNvSpPr>
          <p:nvPr>
            <p:ph type="title"/>
          </p:nvPr>
        </p:nvSpPr>
        <p:spPr>
          <a:xfrm>
            <a:off x="1287304" y="579967"/>
            <a:ext cx="4283392" cy="656164"/>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latin typeface="+mn-lt"/>
              </a:rPr>
              <a:t>PROBLEMS FOR CANDIDATE</a:t>
            </a:r>
          </a:p>
        </p:txBody>
      </p:sp>
      <p:sp>
        <p:nvSpPr>
          <p:cNvPr id="3" name="Content Placeholder 2">
            <a:extLst>
              <a:ext uri="{FF2B5EF4-FFF2-40B4-BE49-F238E27FC236}">
                <a16:creationId xmlns:a16="http://schemas.microsoft.com/office/drawing/2014/main" id="{55EB0056-E5CC-2C04-7CC2-968C65A963EC}"/>
              </a:ext>
            </a:extLst>
          </p:cNvPr>
          <p:cNvSpPr>
            <a:spLocks noGrp="1"/>
          </p:cNvSpPr>
          <p:nvPr>
            <p:ph idx="1"/>
          </p:nvPr>
        </p:nvSpPr>
        <p:spPr>
          <a:xfrm>
            <a:off x="471487" y="1778003"/>
            <a:ext cx="5915025" cy="1772073"/>
          </a:xfrm>
        </p:spPr>
        <p:txBody>
          <a:bodyPr>
            <a:normAutofit/>
          </a:bodyPr>
          <a:lstStyle/>
          <a:p>
            <a:pPr>
              <a:buNone/>
            </a:pPr>
            <a:r>
              <a:rPr lang="fr-FR" sz="1300" dirty="0"/>
              <a:t>Ici, vous pouvez tester et développer vos compétences en résolvant une variété de problèmes concrets et progressifs. Ces challenges couvrent plusieurs langages et niveaux de difficulté pour vous permettre de progresser à votre rythme.</a:t>
            </a:r>
          </a:p>
          <a:p>
            <a:r>
              <a:rPr lang="fr-FR" sz="1300" dirty="0"/>
              <a:t>Chaque problème est une opportunité d’améliorer votre logique, votre créativité, et votre maîtrise technique, tout en vous préparant aux exigences réelles du développement.</a:t>
            </a:r>
          </a:p>
          <a:p>
            <a:pPr marL="0" indent="0">
              <a:buNone/>
            </a:pPr>
            <a:endParaRPr lang="fr-FR" sz="1300" dirty="0"/>
          </a:p>
        </p:txBody>
      </p:sp>
      <p:pic>
        <p:nvPicPr>
          <p:cNvPr id="5" name="Picture 4" descr="A screenshot of a computer&#10;&#10;AI-generated content may be incorrect.">
            <a:extLst>
              <a:ext uri="{FF2B5EF4-FFF2-40B4-BE49-F238E27FC236}">
                <a16:creationId xmlns:a16="http://schemas.microsoft.com/office/drawing/2014/main" id="{E56B54F8-8D47-E6F7-5367-91CE7BA99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550076"/>
            <a:ext cx="6858000" cy="4652732"/>
          </a:xfrm>
          <a:prstGeom prst="rect">
            <a:avLst/>
          </a:prstGeom>
        </p:spPr>
      </p:pic>
    </p:spTree>
    <p:extLst>
      <p:ext uri="{BB962C8B-B14F-4D97-AF65-F5344CB8AC3E}">
        <p14:creationId xmlns:p14="http://schemas.microsoft.com/office/powerpoint/2010/main" val="1073080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FF3B-781F-BC12-9F3A-B06846CDC3B4}"/>
              </a:ext>
            </a:extLst>
          </p:cNvPr>
          <p:cNvSpPr>
            <a:spLocks noGrp="1"/>
          </p:cNvSpPr>
          <p:nvPr>
            <p:ph type="title"/>
          </p:nvPr>
        </p:nvSpPr>
        <p:spPr>
          <a:xfrm>
            <a:off x="1096804" y="623997"/>
            <a:ext cx="4664392" cy="640924"/>
          </a:xfrm>
        </p:spPr>
        <p:txBody>
          <a:bodyPr>
            <a:normAutofit/>
          </a:bodyPr>
          <a:lstStyle/>
          <a:p>
            <a:pPr algn="ctr"/>
            <a:r>
              <a:rPr lang="fr-FR" sz="2000" dirty="0" err="1">
                <a:effectLst>
                  <a:outerShdw blurRad="38100" dist="38100" dir="2700000" algn="tl">
                    <a:srgbClr val="000000">
                      <a:alpha val="43137"/>
                    </a:srgbClr>
                  </a:outerShdw>
                </a:effectLst>
                <a:latin typeface="+mn-lt"/>
              </a:rPr>
              <a:t>LeetCode</a:t>
            </a:r>
            <a:r>
              <a:rPr lang="fr-FR" sz="2000" dirty="0">
                <a:effectLst>
                  <a:outerShdw blurRad="38100" dist="38100" dir="2700000" algn="tl">
                    <a:srgbClr val="000000">
                      <a:alpha val="43137"/>
                    </a:srgbClr>
                  </a:outerShdw>
                </a:effectLst>
                <a:latin typeface="+mn-lt"/>
              </a:rPr>
              <a:t> PROBLEM</a:t>
            </a:r>
          </a:p>
        </p:txBody>
      </p:sp>
      <p:sp>
        <p:nvSpPr>
          <p:cNvPr id="3" name="Content Placeholder 2">
            <a:extLst>
              <a:ext uri="{FF2B5EF4-FFF2-40B4-BE49-F238E27FC236}">
                <a16:creationId xmlns:a16="http://schemas.microsoft.com/office/drawing/2014/main" id="{8A376101-B284-0DE7-6BF0-6BC42FDFE9C3}"/>
              </a:ext>
            </a:extLst>
          </p:cNvPr>
          <p:cNvSpPr>
            <a:spLocks noGrp="1"/>
          </p:cNvSpPr>
          <p:nvPr>
            <p:ph idx="1"/>
          </p:nvPr>
        </p:nvSpPr>
        <p:spPr>
          <a:xfrm>
            <a:off x="471487" y="2281767"/>
            <a:ext cx="5915025" cy="1543473"/>
          </a:xfrm>
        </p:spPr>
        <p:txBody>
          <a:bodyPr>
            <a:normAutofit/>
          </a:bodyPr>
          <a:lstStyle/>
          <a:p>
            <a:pPr marL="0" indent="0">
              <a:buNone/>
            </a:pPr>
            <a:r>
              <a:rPr lang="fr-FR" sz="1300" dirty="0"/>
              <a:t>Cette page vous permet de résoudre un défi de programmation en temps réel. Vous trouverez ici l’énoncé complet du problème, les contraintes, ainsi que des exemples d’entrée et sortie pour bien comprendre la tâche à accomplir. Utilisez l’éditeur de code intégré pour écrire votre solution dans le langage proposé, puis testez et déboguez votre code directement avant de le soumettre. Suivez vos soumissions et améliorez votre approche au fur et à mesure pour maîtriser les concepts et progresser efficacement.</a:t>
            </a:r>
          </a:p>
        </p:txBody>
      </p:sp>
      <p:pic>
        <p:nvPicPr>
          <p:cNvPr id="5" name="Picture 4" descr="A screenshot of a computer&#10;&#10;AI-generated content may be incorrect.">
            <a:extLst>
              <a:ext uri="{FF2B5EF4-FFF2-40B4-BE49-F238E27FC236}">
                <a16:creationId xmlns:a16="http://schemas.microsoft.com/office/drawing/2014/main" id="{C848A2F0-2A5E-CE19-19D0-13527EC40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72000"/>
            <a:ext cx="6858000" cy="2727985"/>
          </a:xfrm>
          <a:prstGeom prst="rect">
            <a:avLst/>
          </a:prstGeom>
        </p:spPr>
      </p:pic>
      <p:cxnSp>
        <p:nvCxnSpPr>
          <p:cNvPr id="7" name="Straight Connector 6">
            <a:extLst>
              <a:ext uri="{FF2B5EF4-FFF2-40B4-BE49-F238E27FC236}">
                <a16:creationId xmlns:a16="http://schemas.microsoft.com/office/drawing/2014/main" id="{52787C1E-EDDB-89C6-E47B-C2456E4C7BC1}"/>
              </a:ext>
            </a:extLst>
          </p:cNvPr>
          <p:cNvCxnSpPr/>
          <p:nvPr/>
        </p:nvCxnSpPr>
        <p:spPr>
          <a:xfrm>
            <a:off x="609600" y="2083647"/>
            <a:ext cx="2011680"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EB8D1660-D8AD-4F5E-3DE3-F4217B6093D8}"/>
              </a:ext>
            </a:extLst>
          </p:cNvPr>
          <p:cNvCxnSpPr/>
          <p:nvPr/>
        </p:nvCxnSpPr>
        <p:spPr>
          <a:xfrm>
            <a:off x="3916680" y="3668607"/>
            <a:ext cx="2011680"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13186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AF525-E3D4-E75B-2956-34AC99D0647D}"/>
              </a:ext>
            </a:extLst>
          </p:cNvPr>
          <p:cNvSpPr>
            <a:spLocks noGrp="1"/>
          </p:cNvSpPr>
          <p:nvPr>
            <p:ph type="title"/>
          </p:nvPr>
        </p:nvSpPr>
        <p:spPr>
          <a:xfrm>
            <a:off x="906065" y="645582"/>
            <a:ext cx="5045869" cy="524933"/>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CHALLENGES</a:t>
            </a:r>
          </a:p>
        </p:txBody>
      </p:sp>
      <p:sp>
        <p:nvSpPr>
          <p:cNvPr id="3" name="Content Placeholder 2">
            <a:extLst>
              <a:ext uri="{FF2B5EF4-FFF2-40B4-BE49-F238E27FC236}">
                <a16:creationId xmlns:a16="http://schemas.microsoft.com/office/drawing/2014/main" id="{BDC08E15-88FF-6269-7247-63A9171F71CA}"/>
              </a:ext>
            </a:extLst>
          </p:cNvPr>
          <p:cNvSpPr>
            <a:spLocks noGrp="1"/>
          </p:cNvSpPr>
          <p:nvPr>
            <p:ph idx="1"/>
          </p:nvPr>
        </p:nvSpPr>
        <p:spPr>
          <a:xfrm>
            <a:off x="471486" y="1434606"/>
            <a:ext cx="5915025" cy="2320713"/>
          </a:xfrm>
        </p:spPr>
        <p:txBody>
          <a:bodyPr>
            <a:normAutofit/>
          </a:bodyPr>
          <a:lstStyle/>
          <a:p>
            <a:pPr>
              <a:buNone/>
            </a:pPr>
            <a:r>
              <a:rPr lang="fr-FR" sz="1300" dirty="0"/>
              <a:t>Cette page présente une sélection complète de challenges techniques destinés à évaluer et renforcer vos compétences. Chaque challenge est composé d’une série de problèmes pratiques, couvrant divers langages et technologies, avec des niveaux de difficulté allant de facile à difficile. En relevant ces défis, vous pouvez tester vos connaissances, améliorer votre logique de programmation et acquérir une expérience concrète.</a:t>
            </a:r>
          </a:p>
          <a:p>
            <a:r>
              <a:rPr lang="fr-FR" sz="1300" dirty="0"/>
              <a:t>Chaque challenge vous offre la possibilité de suivre votre progression, de comparer vos résultats avec d’autres participants, et de gagner des certificats qui valorisent vos acquis. Que vous soyez débutant ou confirmé, ces challenges sont conçus pour vous accompagner dans votre apprentissage et vous préparer aux exigences du monde professionnel.</a:t>
            </a:r>
          </a:p>
          <a:p>
            <a:endParaRPr lang="fr-FR" sz="1300" dirty="0"/>
          </a:p>
        </p:txBody>
      </p:sp>
      <p:pic>
        <p:nvPicPr>
          <p:cNvPr id="5" name="Picture 4" descr="A screenshot of a computer&#10;&#10;AI-generated content may be incorrect.">
            <a:extLst>
              <a:ext uri="{FF2B5EF4-FFF2-40B4-BE49-F238E27FC236}">
                <a16:creationId xmlns:a16="http://schemas.microsoft.com/office/drawing/2014/main" id="{F3DBC3B6-7E33-6B32-963E-A789F71C2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 y="3896818"/>
            <a:ext cx="6614160" cy="4942382"/>
          </a:xfrm>
          <a:prstGeom prst="rect">
            <a:avLst/>
          </a:prstGeom>
        </p:spPr>
      </p:pic>
    </p:spTree>
    <p:extLst>
      <p:ext uri="{BB962C8B-B14F-4D97-AF65-F5344CB8AC3E}">
        <p14:creationId xmlns:p14="http://schemas.microsoft.com/office/powerpoint/2010/main" val="2110351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78F70-53B3-2C77-E7DC-68216163A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958600-C94C-4904-4CCB-D013F4107A1B}"/>
              </a:ext>
            </a:extLst>
          </p:cNvPr>
          <p:cNvSpPr>
            <a:spLocks noGrp="1"/>
          </p:cNvSpPr>
          <p:nvPr>
            <p:ph type="title"/>
          </p:nvPr>
        </p:nvSpPr>
        <p:spPr>
          <a:xfrm>
            <a:off x="906065" y="645582"/>
            <a:ext cx="5045869" cy="524933"/>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err="1">
                <a:effectLst>
                  <a:outerShdw blurRad="38100" dist="38100" dir="2700000" algn="tl">
                    <a:srgbClr val="000000">
                      <a:alpha val="43137"/>
                    </a:srgbClr>
                  </a:outerShdw>
                </a:effectLst>
                <a:latin typeface="+mn-lt"/>
              </a:rPr>
              <a:t>CHALLENGES_id</a:t>
            </a:r>
            <a:endParaRPr lang="fr-FR" sz="2000" dirty="0">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43ABFB7D-B7E6-23E9-8BAF-A58F7312EA8E}"/>
              </a:ext>
            </a:extLst>
          </p:cNvPr>
          <p:cNvSpPr>
            <a:spLocks noGrp="1"/>
          </p:cNvSpPr>
          <p:nvPr>
            <p:ph idx="1"/>
          </p:nvPr>
        </p:nvSpPr>
        <p:spPr>
          <a:xfrm>
            <a:off x="471486" y="2089927"/>
            <a:ext cx="5915025" cy="1400034"/>
          </a:xfrm>
        </p:spPr>
        <p:txBody>
          <a:bodyPr>
            <a:normAutofit/>
          </a:bodyPr>
          <a:lstStyle/>
          <a:p>
            <a:pPr>
              <a:buNone/>
            </a:pPr>
            <a:r>
              <a:rPr lang="fr-FR" sz="1300" dirty="0"/>
              <a:t>Cette page présente les détails du challenge sélectionné, incluant sa description, son niveau de difficulté et votre progression actuelle. Vous pouvez suivre l’avancement de vos problèmes résolus et accéder aux exercices dès qu’ils sont disponibles. Si aucun problème n’est encore listé, cela signifie qu’ils seront prochainement ajoutés.</a:t>
            </a:r>
          </a:p>
        </p:txBody>
      </p:sp>
      <p:pic>
        <p:nvPicPr>
          <p:cNvPr id="6" name="Picture 5">
            <a:extLst>
              <a:ext uri="{FF2B5EF4-FFF2-40B4-BE49-F238E27FC236}">
                <a16:creationId xmlns:a16="http://schemas.microsoft.com/office/drawing/2014/main" id="{0DEE357D-E067-64C7-15B8-E1A9778F24DD}"/>
              </a:ext>
            </a:extLst>
          </p:cNvPr>
          <p:cNvPicPr>
            <a:picLocks noChangeAspect="1"/>
          </p:cNvPicPr>
          <p:nvPr/>
        </p:nvPicPr>
        <p:blipFill>
          <a:blip r:embed="rId2"/>
          <a:stretch>
            <a:fillRect/>
          </a:stretch>
        </p:blipFill>
        <p:spPr>
          <a:xfrm>
            <a:off x="-1" y="3891213"/>
            <a:ext cx="6858000" cy="3626827"/>
          </a:xfrm>
          <a:prstGeom prst="rect">
            <a:avLst/>
          </a:prstGeom>
        </p:spPr>
      </p:pic>
    </p:spTree>
    <p:extLst>
      <p:ext uri="{BB962C8B-B14F-4D97-AF65-F5344CB8AC3E}">
        <p14:creationId xmlns:p14="http://schemas.microsoft.com/office/powerpoint/2010/main" val="4242600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FC35-343E-65FA-DC62-BE142CE55D86}"/>
              </a:ext>
            </a:extLst>
          </p:cNvPr>
          <p:cNvSpPr>
            <a:spLocks noGrp="1"/>
          </p:cNvSpPr>
          <p:nvPr>
            <p:ph type="title"/>
          </p:nvPr>
        </p:nvSpPr>
        <p:spPr>
          <a:xfrm>
            <a:off x="547978" y="538150"/>
            <a:ext cx="5762044" cy="739798"/>
          </a:xfrm>
        </p:spPr>
        <p:style>
          <a:lnRef idx="2">
            <a:schemeClr val="accent1"/>
          </a:lnRef>
          <a:fillRef idx="1">
            <a:schemeClr val="lt1"/>
          </a:fillRef>
          <a:effectRef idx="0">
            <a:schemeClr val="accent1"/>
          </a:effectRef>
          <a:fontRef idx="minor">
            <a:schemeClr val="dk1"/>
          </a:fontRef>
        </p:style>
        <p:txBody>
          <a:bodyPr/>
          <a:lstStyle/>
          <a:p>
            <a:pPr algn="ctr"/>
            <a:r>
              <a:rPr lang="fr-FR" b="1" dirty="0">
                <a:effectLst>
                  <a:outerShdw blurRad="38100" dist="38100" dir="2700000" algn="tl">
                    <a:srgbClr val="000000">
                      <a:alpha val="43137"/>
                    </a:srgbClr>
                  </a:outerShdw>
                </a:effectLst>
                <a:latin typeface="+mn-lt"/>
              </a:rPr>
              <a:t>IDÉE DE PROJET</a:t>
            </a:r>
          </a:p>
        </p:txBody>
      </p:sp>
      <p:sp>
        <p:nvSpPr>
          <p:cNvPr id="3" name="Content Placeholder 2">
            <a:extLst>
              <a:ext uri="{FF2B5EF4-FFF2-40B4-BE49-F238E27FC236}">
                <a16:creationId xmlns:a16="http://schemas.microsoft.com/office/drawing/2014/main" id="{148AC915-7223-ACAF-082E-5631FCE194FF}"/>
              </a:ext>
            </a:extLst>
          </p:cNvPr>
          <p:cNvSpPr>
            <a:spLocks noGrp="1"/>
          </p:cNvSpPr>
          <p:nvPr>
            <p:ph idx="1"/>
          </p:nvPr>
        </p:nvSpPr>
        <p:spPr>
          <a:xfrm>
            <a:off x="471487" y="1885527"/>
            <a:ext cx="5915025" cy="4476084"/>
          </a:xfrm>
        </p:spPr>
        <p:txBody>
          <a:bodyPr>
            <a:normAutofit/>
          </a:bodyPr>
          <a:lstStyle/>
          <a:p>
            <a:pPr>
              <a:lnSpc>
                <a:spcPct val="150000"/>
              </a:lnSpc>
              <a:buNone/>
            </a:pPr>
            <a:r>
              <a:rPr lang="fr-FR" sz="1600" b="1" dirty="0"/>
              <a:t>Contexte et constat</a:t>
            </a:r>
          </a:p>
          <a:p>
            <a:pPr>
              <a:lnSpc>
                <a:spcPct val="150000"/>
              </a:lnSpc>
              <a:buNone/>
            </a:pPr>
            <a:r>
              <a:rPr lang="fr-FR" sz="1300" dirty="0"/>
              <a:t>Dans le monde professionnel, notamment dans les secteurs techniques (développement, cybersécurité, IA, etc.), les processus de recrutement sont souvent basés sur :</a:t>
            </a:r>
          </a:p>
          <a:p>
            <a:pPr>
              <a:lnSpc>
                <a:spcPct val="150000"/>
              </a:lnSpc>
              <a:buFont typeface="Arial" panose="020B0604020202020204" pitchFamily="34" charset="0"/>
              <a:buChar char="•"/>
            </a:pPr>
            <a:r>
              <a:rPr lang="fr-FR" sz="1300" dirty="0"/>
              <a:t>Un </a:t>
            </a:r>
            <a:r>
              <a:rPr lang="fr-FR" sz="1300" b="1" dirty="0"/>
              <a:t>CV standardisé</a:t>
            </a:r>
            <a:r>
              <a:rPr lang="fr-FR" sz="1300" dirty="0"/>
              <a:t> qui ne reflète pas toujours les compétences réelles.</a:t>
            </a:r>
          </a:p>
          <a:p>
            <a:pPr>
              <a:lnSpc>
                <a:spcPct val="150000"/>
              </a:lnSpc>
              <a:buFont typeface="Arial" panose="020B0604020202020204" pitchFamily="34" charset="0"/>
              <a:buChar char="•"/>
            </a:pPr>
            <a:r>
              <a:rPr lang="fr-FR" sz="1300" dirty="0"/>
              <a:t>Une </a:t>
            </a:r>
            <a:r>
              <a:rPr lang="fr-FR" sz="1300" b="1" dirty="0"/>
              <a:t>lettre de motivation souvent ignorée</a:t>
            </a:r>
            <a:r>
              <a:rPr lang="fr-FR" sz="1300" dirty="0"/>
              <a:t> ou </a:t>
            </a:r>
            <a:r>
              <a:rPr lang="fr-FR" sz="1300" dirty="0" err="1"/>
              <a:t>copiée-collée</a:t>
            </a:r>
            <a:r>
              <a:rPr lang="fr-FR" sz="1300" dirty="0"/>
              <a:t>.</a:t>
            </a:r>
          </a:p>
          <a:p>
            <a:pPr>
              <a:lnSpc>
                <a:spcPct val="150000"/>
              </a:lnSpc>
              <a:buFont typeface="Arial" panose="020B0604020202020204" pitchFamily="34" charset="0"/>
              <a:buChar char="•"/>
            </a:pPr>
            <a:r>
              <a:rPr lang="fr-FR" sz="1300" dirty="0"/>
              <a:t>Des </a:t>
            </a:r>
            <a:r>
              <a:rPr lang="fr-FR" sz="1300" b="1" dirty="0"/>
              <a:t>entretiens classiques</a:t>
            </a:r>
            <a:r>
              <a:rPr lang="fr-FR" sz="1300" dirty="0"/>
              <a:t> peu adaptés à l’évaluation technique.</a:t>
            </a:r>
          </a:p>
          <a:p>
            <a:pPr>
              <a:lnSpc>
                <a:spcPct val="150000"/>
              </a:lnSpc>
              <a:buNone/>
            </a:pPr>
            <a:r>
              <a:rPr lang="fr-FR" sz="1600" b="1" dirty="0"/>
              <a:t>Résultat :</a:t>
            </a:r>
            <a:endParaRPr lang="fr-FR" sz="1600" dirty="0"/>
          </a:p>
          <a:p>
            <a:pPr>
              <a:lnSpc>
                <a:spcPct val="150000"/>
              </a:lnSpc>
              <a:buFont typeface="Arial" panose="020B0604020202020204" pitchFamily="34" charset="0"/>
              <a:buChar char="•"/>
            </a:pPr>
            <a:r>
              <a:rPr lang="fr-FR" sz="1300" dirty="0"/>
              <a:t>Les </a:t>
            </a:r>
            <a:r>
              <a:rPr lang="fr-FR" sz="1300" b="1" dirty="0"/>
              <a:t>entreprises peinent à recruter des profils vraiment compétents.</a:t>
            </a:r>
            <a:endParaRPr lang="fr-FR" sz="1300" dirty="0"/>
          </a:p>
          <a:p>
            <a:pPr>
              <a:lnSpc>
                <a:spcPct val="150000"/>
              </a:lnSpc>
              <a:buFont typeface="Arial" panose="020B0604020202020204" pitchFamily="34" charset="0"/>
              <a:buChar char="•"/>
            </a:pPr>
            <a:r>
              <a:rPr lang="fr-FR" sz="1300" dirty="0"/>
              <a:t>Les </a:t>
            </a:r>
            <a:r>
              <a:rPr lang="fr-FR" sz="1300" b="1" dirty="0"/>
              <a:t>candidats qualifiés n’arrivent pas à se démarquer</a:t>
            </a:r>
            <a:r>
              <a:rPr lang="fr-FR" sz="1300" dirty="0"/>
              <a:t> à cause d’un manque de diplôme ou d’expérience formelle.</a:t>
            </a:r>
          </a:p>
          <a:p>
            <a:pPr>
              <a:lnSpc>
                <a:spcPct val="150000"/>
              </a:lnSpc>
            </a:pPr>
            <a:endParaRPr lang="fr-FR" sz="1300" dirty="0"/>
          </a:p>
        </p:txBody>
      </p:sp>
      <p:sp>
        <p:nvSpPr>
          <p:cNvPr id="5" name="TextBox 4">
            <a:extLst>
              <a:ext uri="{FF2B5EF4-FFF2-40B4-BE49-F238E27FC236}">
                <a16:creationId xmlns:a16="http://schemas.microsoft.com/office/drawing/2014/main" id="{768562AA-70F9-A496-A89C-82F07C1570BB}"/>
              </a:ext>
            </a:extLst>
          </p:cNvPr>
          <p:cNvSpPr txBox="1"/>
          <p:nvPr/>
        </p:nvSpPr>
        <p:spPr>
          <a:xfrm>
            <a:off x="471487" y="6337254"/>
            <a:ext cx="5915025" cy="1333122"/>
          </a:xfrm>
          <a:prstGeom prst="rect">
            <a:avLst/>
          </a:prstGeom>
          <a:noFill/>
        </p:spPr>
        <p:txBody>
          <a:bodyPr wrap="square">
            <a:spAutoFit/>
          </a:bodyPr>
          <a:lstStyle/>
          <a:p>
            <a:pPr>
              <a:lnSpc>
                <a:spcPct val="150000"/>
              </a:lnSpc>
              <a:buNone/>
            </a:pPr>
            <a:r>
              <a:rPr lang="fr-FR" sz="1600" b="1" dirty="0"/>
              <a:t>Objectif du projet</a:t>
            </a:r>
          </a:p>
          <a:p>
            <a:pPr>
              <a:lnSpc>
                <a:spcPct val="150000"/>
              </a:lnSpc>
            </a:pPr>
            <a:r>
              <a:rPr lang="fr-FR" sz="1300" dirty="0"/>
              <a:t>Créer une </a:t>
            </a:r>
            <a:r>
              <a:rPr lang="fr-FR" sz="1300" b="1" dirty="0"/>
              <a:t>plateforme web intelligente</a:t>
            </a:r>
            <a:r>
              <a:rPr lang="fr-FR" sz="1300" dirty="0"/>
              <a:t> qui met en relation </a:t>
            </a:r>
            <a:r>
              <a:rPr lang="fr-FR" sz="1300" b="1" dirty="0"/>
              <a:t>candidats et entreprises</a:t>
            </a:r>
            <a:r>
              <a:rPr lang="fr-FR" sz="1300" dirty="0"/>
              <a:t>, en se basant sur </a:t>
            </a:r>
            <a:r>
              <a:rPr lang="fr-FR" sz="1300" b="1" dirty="0"/>
              <a:t>des preuves concrètes de compétences</a:t>
            </a:r>
            <a:r>
              <a:rPr lang="fr-FR" sz="1300" dirty="0"/>
              <a:t> : tests techniques, challenges, badges, et évaluations pratiques.</a:t>
            </a:r>
          </a:p>
        </p:txBody>
      </p:sp>
    </p:spTree>
    <p:extLst>
      <p:ext uri="{BB962C8B-B14F-4D97-AF65-F5344CB8AC3E}">
        <p14:creationId xmlns:p14="http://schemas.microsoft.com/office/powerpoint/2010/main" val="33457400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9D1E7-6BD3-8ACC-ED64-42DCD4BEC32B}"/>
              </a:ext>
            </a:extLst>
          </p:cNvPr>
          <p:cNvSpPr>
            <a:spLocks noGrp="1"/>
          </p:cNvSpPr>
          <p:nvPr>
            <p:ph type="title"/>
          </p:nvPr>
        </p:nvSpPr>
        <p:spPr>
          <a:xfrm>
            <a:off x="1077661" y="486836"/>
            <a:ext cx="4702678" cy="421213"/>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rPr>
              <a:t>BADGE</a:t>
            </a:r>
          </a:p>
        </p:txBody>
      </p:sp>
      <p:sp>
        <p:nvSpPr>
          <p:cNvPr id="3" name="Content Placeholder 2">
            <a:extLst>
              <a:ext uri="{FF2B5EF4-FFF2-40B4-BE49-F238E27FC236}">
                <a16:creationId xmlns:a16="http://schemas.microsoft.com/office/drawing/2014/main" id="{337A7970-9530-2FE6-DB5D-4FC84626F15A}"/>
              </a:ext>
            </a:extLst>
          </p:cNvPr>
          <p:cNvSpPr>
            <a:spLocks noGrp="1"/>
          </p:cNvSpPr>
          <p:nvPr>
            <p:ph idx="1"/>
          </p:nvPr>
        </p:nvSpPr>
        <p:spPr>
          <a:xfrm>
            <a:off x="471487" y="1798547"/>
            <a:ext cx="5915025" cy="1780994"/>
          </a:xfrm>
        </p:spPr>
        <p:txBody>
          <a:bodyPr>
            <a:normAutofit/>
          </a:bodyPr>
          <a:lstStyle/>
          <a:p>
            <a:pPr>
              <a:buNone/>
            </a:pPr>
            <a:r>
              <a:rPr lang="fr-FR" sz="1300" dirty="0"/>
              <a:t>Cette page met en valeur vos accomplissements sur la plateforme. Chaque badge représente une étape franchie dans votre parcours d’apprentissage, symbolisant vos compétences acquises à travers des QCM, des tests techniques ou des challenges. Même si vous n'avez pas encore gagné de badge, ce n’est que le début : explorez les parcours de formation, lancez des défis et progressez à votre rythme pour débloquer vos premiers succès.</a:t>
            </a:r>
          </a:p>
          <a:p>
            <a:r>
              <a:rPr lang="fr-FR" sz="1300" dirty="0"/>
              <a:t>C’est l’endroit idéal pour suivre votre évolution, vous motiver et montrer aux recruteurs ce dont vous êtes réellement capable.</a:t>
            </a:r>
          </a:p>
          <a:p>
            <a:pPr marL="0" indent="0">
              <a:buNone/>
            </a:pPr>
            <a:endParaRPr lang="fr-FR" sz="1300" dirty="0"/>
          </a:p>
        </p:txBody>
      </p:sp>
      <p:pic>
        <p:nvPicPr>
          <p:cNvPr id="5" name="Picture 4" descr="A screenshot of a computer&#10;&#10;AI-generated content may be incorrect.">
            <a:extLst>
              <a:ext uri="{FF2B5EF4-FFF2-40B4-BE49-F238E27FC236}">
                <a16:creationId xmlns:a16="http://schemas.microsoft.com/office/drawing/2014/main" id="{3522505A-5D77-49A1-A920-2E2086955A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42514"/>
            <a:ext cx="6858000" cy="3600727"/>
          </a:xfrm>
          <a:prstGeom prst="rect">
            <a:avLst/>
          </a:prstGeom>
        </p:spPr>
      </p:pic>
      <p:cxnSp>
        <p:nvCxnSpPr>
          <p:cNvPr id="7" name="Straight Connector 6">
            <a:extLst>
              <a:ext uri="{FF2B5EF4-FFF2-40B4-BE49-F238E27FC236}">
                <a16:creationId xmlns:a16="http://schemas.microsoft.com/office/drawing/2014/main" id="{F16BA26B-4D2F-05D1-8C98-D723789F58F1}"/>
              </a:ext>
            </a:extLst>
          </p:cNvPr>
          <p:cNvCxnSpPr>
            <a:stCxn id="3" idx="2"/>
          </p:cNvCxnSpPr>
          <p:nvPr/>
        </p:nvCxnSpPr>
        <p:spPr>
          <a:xfrm flipH="1">
            <a:off x="471487" y="3579541"/>
            <a:ext cx="2957513"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 name="Straight Connector 7">
            <a:extLst>
              <a:ext uri="{FF2B5EF4-FFF2-40B4-BE49-F238E27FC236}">
                <a16:creationId xmlns:a16="http://schemas.microsoft.com/office/drawing/2014/main" id="{678D83A3-84F3-C2EF-90AA-3D3986B6453C}"/>
              </a:ext>
            </a:extLst>
          </p:cNvPr>
          <p:cNvCxnSpPr/>
          <p:nvPr/>
        </p:nvCxnSpPr>
        <p:spPr>
          <a:xfrm flipH="1">
            <a:off x="3523204" y="1691268"/>
            <a:ext cx="2957513"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904839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F348-ECDF-BF04-28DE-41DAA218EA00}"/>
              </a:ext>
            </a:extLst>
          </p:cNvPr>
          <p:cNvSpPr>
            <a:spLocks noGrp="1"/>
          </p:cNvSpPr>
          <p:nvPr>
            <p:ph type="title"/>
          </p:nvPr>
        </p:nvSpPr>
        <p:spPr>
          <a:xfrm>
            <a:off x="1423349" y="475686"/>
            <a:ext cx="4011302" cy="516774"/>
          </a:xfrm>
        </p:spPr>
        <p:txBody>
          <a:bodyPr>
            <a:normAutofit/>
          </a:bodyPr>
          <a:lstStyle/>
          <a:p>
            <a:pPr algn="ctr"/>
            <a:r>
              <a:rPr lang="fr-FR" sz="2000" dirty="0">
                <a:effectLst>
                  <a:outerShdw blurRad="38100" dist="38100" dir="2700000" algn="tl">
                    <a:srgbClr val="000000">
                      <a:alpha val="43137"/>
                    </a:srgbClr>
                  </a:outerShdw>
                </a:effectLst>
                <a:latin typeface="+mn-lt"/>
              </a:rPr>
              <a:t>NOTIFICATION</a:t>
            </a:r>
          </a:p>
        </p:txBody>
      </p:sp>
      <p:sp>
        <p:nvSpPr>
          <p:cNvPr id="3" name="Content Placeholder 2">
            <a:extLst>
              <a:ext uri="{FF2B5EF4-FFF2-40B4-BE49-F238E27FC236}">
                <a16:creationId xmlns:a16="http://schemas.microsoft.com/office/drawing/2014/main" id="{8B3E6B73-CD17-9BDD-F056-5CADE6712E57}"/>
              </a:ext>
            </a:extLst>
          </p:cNvPr>
          <p:cNvSpPr>
            <a:spLocks noGrp="1"/>
          </p:cNvSpPr>
          <p:nvPr>
            <p:ph idx="1"/>
          </p:nvPr>
        </p:nvSpPr>
        <p:spPr>
          <a:xfrm>
            <a:off x="653913" y="1374718"/>
            <a:ext cx="5550171" cy="1959413"/>
          </a:xfrm>
        </p:spPr>
        <p:txBody>
          <a:bodyPr>
            <a:normAutofit/>
          </a:bodyPr>
          <a:lstStyle/>
          <a:p>
            <a:pPr>
              <a:buNone/>
            </a:pPr>
            <a:r>
              <a:rPr lang="fr-FR" sz="1300" dirty="0"/>
              <a:t>Cette page centralise toutes vos notifications importantes. Elle vous permet de rester informé en temps réel des actions des entreprises et des mises à jour de la plateforme. Vous y trouverez des informations clés concernant vos candidatures : acceptations, refus, propositions d’entretien, demandes de documents, et bien plus.</a:t>
            </a:r>
          </a:p>
          <a:p>
            <a:r>
              <a:rPr lang="fr-FR" sz="1300" dirty="0"/>
              <a:t>Gérez facilement vos notifications en les marquant comme lues ou en les supprimant pour garder votre espace clair et organisé. C’est ici que vous serez toujours au courant des prochaines étapes de votre parcours sur </a:t>
            </a:r>
            <a:r>
              <a:rPr lang="fr-FR" sz="1300" dirty="0" err="1"/>
              <a:t>SkillMatch</a:t>
            </a:r>
            <a:r>
              <a:rPr lang="fr-FR" sz="1300" dirty="0"/>
              <a:t>.</a:t>
            </a:r>
          </a:p>
        </p:txBody>
      </p:sp>
      <p:pic>
        <p:nvPicPr>
          <p:cNvPr id="5" name="Picture 4" descr="A screenshot of a computer&#10;&#10;AI-generated content may be incorrect.">
            <a:extLst>
              <a:ext uri="{FF2B5EF4-FFF2-40B4-BE49-F238E27FC236}">
                <a16:creationId xmlns:a16="http://schemas.microsoft.com/office/drawing/2014/main" id="{8B78B7DE-C3CD-0B4B-A2BB-EA9ADC6C6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39" y="3334131"/>
            <a:ext cx="5008192" cy="2586719"/>
          </a:xfrm>
          <a:prstGeom prst="rect">
            <a:avLst/>
          </a:prstGeom>
        </p:spPr>
      </p:pic>
      <p:pic>
        <p:nvPicPr>
          <p:cNvPr id="7" name="Picture 6">
            <a:extLst>
              <a:ext uri="{FF2B5EF4-FFF2-40B4-BE49-F238E27FC236}">
                <a16:creationId xmlns:a16="http://schemas.microsoft.com/office/drawing/2014/main" id="{765FD638-27B9-C90F-462B-1F0432C172DE}"/>
              </a:ext>
            </a:extLst>
          </p:cNvPr>
          <p:cNvPicPr>
            <a:picLocks noChangeAspect="1"/>
          </p:cNvPicPr>
          <p:nvPr/>
        </p:nvPicPr>
        <p:blipFill>
          <a:blip r:embed="rId3"/>
          <a:stretch>
            <a:fillRect/>
          </a:stretch>
        </p:blipFill>
        <p:spPr>
          <a:xfrm>
            <a:off x="263756" y="6121235"/>
            <a:ext cx="5170895" cy="2691246"/>
          </a:xfrm>
          <a:prstGeom prst="rect">
            <a:avLst/>
          </a:prstGeom>
        </p:spPr>
      </p:pic>
    </p:spTree>
    <p:extLst>
      <p:ext uri="{BB962C8B-B14F-4D97-AF65-F5344CB8AC3E}">
        <p14:creationId xmlns:p14="http://schemas.microsoft.com/office/powerpoint/2010/main" val="22996926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A035C-A804-ECFE-D603-8DBC0D996740}"/>
              </a:ext>
            </a:extLst>
          </p:cNvPr>
          <p:cNvSpPr>
            <a:spLocks noGrp="1"/>
          </p:cNvSpPr>
          <p:nvPr>
            <p:ph type="title"/>
          </p:nvPr>
        </p:nvSpPr>
        <p:spPr>
          <a:xfrm>
            <a:off x="1238569" y="454516"/>
            <a:ext cx="4380861" cy="638304"/>
          </a:xfrm>
          <a:ln>
            <a:prstDash val="dash"/>
          </a:ln>
        </p:spPr>
        <p:style>
          <a:lnRef idx="2">
            <a:schemeClr val="accent4"/>
          </a:lnRef>
          <a:fillRef idx="1">
            <a:schemeClr val="lt1"/>
          </a:fillRef>
          <a:effectRef idx="0">
            <a:schemeClr val="accent4"/>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SETTINGS</a:t>
            </a:r>
          </a:p>
        </p:txBody>
      </p:sp>
      <p:sp>
        <p:nvSpPr>
          <p:cNvPr id="3" name="Content Placeholder 2">
            <a:extLst>
              <a:ext uri="{FF2B5EF4-FFF2-40B4-BE49-F238E27FC236}">
                <a16:creationId xmlns:a16="http://schemas.microsoft.com/office/drawing/2014/main" id="{1CD88FD9-E1E7-61C2-DB22-0F735F41AEB2}"/>
              </a:ext>
            </a:extLst>
          </p:cNvPr>
          <p:cNvSpPr>
            <a:spLocks noGrp="1"/>
          </p:cNvSpPr>
          <p:nvPr>
            <p:ph idx="1"/>
          </p:nvPr>
        </p:nvSpPr>
        <p:spPr>
          <a:xfrm>
            <a:off x="425314" y="1353105"/>
            <a:ext cx="6007370" cy="1546818"/>
          </a:xfrm>
        </p:spPr>
        <p:txBody>
          <a:bodyPr>
            <a:normAutofit lnSpcReduction="10000"/>
          </a:bodyPr>
          <a:lstStyle/>
          <a:p>
            <a:pPr>
              <a:buNone/>
            </a:pPr>
            <a:r>
              <a:rPr lang="fr-FR" sz="1300" dirty="0"/>
              <a:t>Gérez et personnalisez votre profil candidat depuis cette page. Mettez à jour vos informations personnelles, ajoutez une biographie, et liez vos profils sur les réseaux sociaux pour accroître votre visibilité auprès des recruteurs. Vous pouvez également configurer vos préférences de notification pour recevoir les mises à jour par e-mail, SMS ou notifications push.</a:t>
            </a:r>
          </a:p>
          <a:p>
            <a:r>
              <a:rPr lang="fr-FR" sz="1300" dirty="0"/>
              <a:t>Pour renforcer la sécurité de votre compte, vous avez la possibilité de modifier votre mot de passe à tout moment. Gardez votre profil complet et à jour pour maximiser vos chances d’attirer l’attention des entreprises.</a:t>
            </a:r>
          </a:p>
          <a:p>
            <a:pPr marL="0" indent="0">
              <a:buNone/>
            </a:pPr>
            <a:endParaRPr lang="fr-FR" sz="1300" dirty="0"/>
          </a:p>
        </p:txBody>
      </p:sp>
      <p:pic>
        <p:nvPicPr>
          <p:cNvPr id="5" name="Picture 4" descr="A screenshot of a computer&#10;&#10;AI-generated content may be incorrect.">
            <a:extLst>
              <a:ext uri="{FF2B5EF4-FFF2-40B4-BE49-F238E27FC236}">
                <a16:creationId xmlns:a16="http://schemas.microsoft.com/office/drawing/2014/main" id="{13AAF1AA-EAD0-F84F-D341-DCBB94929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114" y="3070999"/>
            <a:ext cx="6111770" cy="5883150"/>
          </a:xfrm>
          <a:prstGeom prst="rect">
            <a:avLst/>
          </a:prstGeom>
        </p:spPr>
      </p:pic>
    </p:spTree>
    <p:extLst>
      <p:ext uri="{BB962C8B-B14F-4D97-AF65-F5344CB8AC3E}">
        <p14:creationId xmlns:p14="http://schemas.microsoft.com/office/powerpoint/2010/main" val="40814706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F95B4031-2E09-59A0-566E-9401965E6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722" y="272281"/>
            <a:ext cx="3756926" cy="3854811"/>
          </a:xfrm>
          <a:prstGeom prst="rect">
            <a:avLst/>
          </a:prstGeom>
        </p:spPr>
      </p:pic>
      <p:pic>
        <p:nvPicPr>
          <p:cNvPr id="7" name="Picture 6" descr="A screenshot of a login screen&#10;&#10;AI-generated content may be incorrect.">
            <a:extLst>
              <a:ext uri="{FF2B5EF4-FFF2-40B4-BE49-F238E27FC236}">
                <a16:creationId xmlns:a16="http://schemas.microsoft.com/office/drawing/2014/main" id="{2C0EDA5C-3203-F5D9-8DB2-8609250AD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647" y="4602489"/>
            <a:ext cx="4117119" cy="4269230"/>
          </a:xfrm>
          <a:prstGeom prst="rect">
            <a:avLst/>
          </a:prstGeom>
        </p:spPr>
      </p:pic>
    </p:spTree>
    <p:extLst>
      <p:ext uri="{BB962C8B-B14F-4D97-AF65-F5344CB8AC3E}">
        <p14:creationId xmlns:p14="http://schemas.microsoft.com/office/powerpoint/2010/main" val="4260896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F1F2-DD4F-ABBF-49CA-0FD76F079954}"/>
              </a:ext>
            </a:extLst>
          </p:cNvPr>
          <p:cNvSpPr>
            <a:spLocks noGrp="1"/>
          </p:cNvSpPr>
          <p:nvPr>
            <p:ph type="title"/>
          </p:nvPr>
        </p:nvSpPr>
        <p:spPr>
          <a:xfrm>
            <a:off x="1300685" y="442232"/>
            <a:ext cx="4256629" cy="594832"/>
          </a:xfrm>
        </p:spPr>
        <p:txBody>
          <a:bodyPr>
            <a:normAutofit/>
          </a:bodyPr>
          <a:lstStyle/>
          <a:p>
            <a:pPr algn="ctr"/>
            <a:r>
              <a:rPr lang="fr-FR" sz="2000" dirty="0">
                <a:effectLst>
                  <a:outerShdw blurRad="38100" dist="38100" dir="2700000" algn="tl">
                    <a:srgbClr val="000000">
                      <a:alpha val="43137"/>
                    </a:srgbClr>
                  </a:outerShdw>
                </a:effectLst>
                <a:latin typeface="+mn-lt"/>
              </a:rPr>
              <a:t>STUDY WITH AI</a:t>
            </a:r>
          </a:p>
        </p:txBody>
      </p:sp>
      <p:sp>
        <p:nvSpPr>
          <p:cNvPr id="3" name="Content Placeholder 2">
            <a:extLst>
              <a:ext uri="{FF2B5EF4-FFF2-40B4-BE49-F238E27FC236}">
                <a16:creationId xmlns:a16="http://schemas.microsoft.com/office/drawing/2014/main" id="{5093FC80-2F6B-4D5C-1F7C-634D6D1296B4}"/>
              </a:ext>
            </a:extLst>
          </p:cNvPr>
          <p:cNvSpPr>
            <a:spLocks noGrp="1"/>
          </p:cNvSpPr>
          <p:nvPr>
            <p:ph idx="1"/>
          </p:nvPr>
        </p:nvSpPr>
        <p:spPr>
          <a:xfrm>
            <a:off x="419739" y="1642430"/>
            <a:ext cx="6018522" cy="2372009"/>
          </a:xfrm>
        </p:spPr>
        <p:txBody>
          <a:bodyPr>
            <a:normAutofit/>
          </a:bodyPr>
          <a:lstStyle/>
          <a:p>
            <a:pPr marL="0" indent="0">
              <a:lnSpc>
                <a:spcPct val="150000"/>
              </a:lnSpc>
              <a:buNone/>
            </a:pPr>
            <a:r>
              <a:rPr lang="fr-FR" sz="1400" b="1" dirty="0" err="1"/>
              <a:t>Study</a:t>
            </a:r>
            <a:r>
              <a:rPr lang="fr-FR" sz="1400" b="1" dirty="0"/>
              <a:t> </a:t>
            </a:r>
            <a:r>
              <a:rPr lang="fr-FR" sz="1400" b="1" dirty="0" err="1"/>
              <a:t>with</a:t>
            </a:r>
            <a:r>
              <a:rPr lang="fr-FR" sz="1400" b="1" dirty="0"/>
              <a:t> AI</a:t>
            </a:r>
            <a:r>
              <a:rPr lang="fr-FR" sz="1400" dirty="0"/>
              <a:t> est votre espace personnel d’apprentissage assisté par intelligence artificielle. Intégrée avec Gemini, cette page vous permet d’interagir avec un assistant intelligent pour poser des questions, approfondir des concepts, résoudre des problèmes techniques ou obtenir de l’aide sur vos exercices. Conçue pour accompagner votre progression, elle vous offre une manière simple, rapide et interactive d’étudier à votre rythme, à tout moment.</a:t>
            </a:r>
          </a:p>
        </p:txBody>
      </p:sp>
      <p:pic>
        <p:nvPicPr>
          <p:cNvPr id="5" name="Picture 4" descr="A screenshot of a computer&#10;&#10;AI-generated content may be incorrect.">
            <a:extLst>
              <a:ext uri="{FF2B5EF4-FFF2-40B4-BE49-F238E27FC236}">
                <a16:creationId xmlns:a16="http://schemas.microsoft.com/office/drawing/2014/main" id="{C38E47B6-5885-4C04-078A-884961AAB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889192"/>
            <a:ext cx="6858000" cy="3045518"/>
          </a:xfrm>
          <a:prstGeom prst="rect">
            <a:avLst/>
          </a:prstGeom>
        </p:spPr>
      </p:pic>
    </p:spTree>
    <p:extLst>
      <p:ext uri="{BB962C8B-B14F-4D97-AF65-F5344CB8AC3E}">
        <p14:creationId xmlns:p14="http://schemas.microsoft.com/office/powerpoint/2010/main" val="7484047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037AC-803E-175D-5363-CE1079C7DE15}"/>
              </a:ext>
            </a:extLst>
          </p:cNvPr>
          <p:cNvSpPr>
            <a:spLocks noGrp="1"/>
          </p:cNvSpPr>
          <p:nvPr>
            <p:ph type="title"/>
          </p:nvPr>
        </p:nvSpPr>
        <p:spPr>
          <a:xfrm>
            <a:off x="520100" y="486836"/>
            <a:ext cx="5817800" cy="421213"/>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SUPPORT</a:t>
            </a:r>
          </a:p>
        </p:txBody>
      </p:sp>
      <p:sp>
        <p:nvSpPr>
          <p:cNvPr id="3" name="Content Placeholder 2">
            <a:extLst>
              <a:ext uri="{FF2B5EF4-FFF2-40B4-BE49-F238E27FC236}">
                <a16:creationId xmlns:a16="http://schemas.microsoft.com/office/drawing/2014/main" id="{0782CAB0-68E5-9FD3-2235-E69D0F8915DF}"/>
              </a:ext>
            </a:extLst>
          </p:cNvPr>
          <p:cNvSpPr>
            <a:spLocks noGrp="1"/>
          </p:cNvSpPr>
          <p:nvPr>
            <p:ph idx="1"/>
          </p:nvPr>
        </p:nvSpPr>
        <p:spPr>
          <a:xfrm>
            <a:off x="471487" y="1664733"/>
            <a:ext cx="5915025" cy="3119140"/>
          </a:xfrm>
        </p:spPr>
        <p:txBody>
          <a:bodyPr>
            <a:normAutofit/>
          </a:bodyPr>
          <a:lstStyle/>
          <a:p>
            <a:pPr marL="0" indent="0">
              <a:lnSpc>
                <a:spcPct val="150000"/>
              </a:lnSpc>
              <a:buNone/>
            </a:pPr>
            <a:r>
              <a:rPr lang="fr-FR" sz="1300" dirty="0"/>
              <a:t>a page </a:t>
            </a:r>
            <a:r>
              <a:rPr lang="fr-FR" sz="1300" b="1" dirty="0"/>
              <a:t>Support</a:t>
            </a:r>
            <a:r>
              <a:rPr lang="fr-FR" sz="1300" dirty="0"/>
              <a:t> de </a:t>
            </a:r>
            <a:r>
              <a:rPr lang="fr-FR" sz="1300" dirty="0" err="1"/>
              <a:t>SkillMatch</a:t>
            </a:r>
            <a:r>
              <a:rPr lang="fr-FR" sz="1300" dirty="0"/>
              <a:t> est un centre d’aide complet dédié à tous les utilisateurs de la plateforme : candidats, entreprises et administrateurs. Elle regroupe l’ensemble des informations nécessaires pour comprendre le fonctionnement de </a:t>
            </a:r>
            <a:r>
              <a:rPr lang="fr-FR" sz="1300" dirty="0" err="1"/>
              <a:t>SkillMatch</a:t>
            </a:r>
            <a:r>
              <a:rPr lang="fr-FR" sz="1300" dirty="0"/>
              <a:t>, depuis l’évaluation des compétences via les QCM et l’obtention de badges, jusqu’au processus de recrutement et la gestion des comptes. Les utilisateurs y trouveront des guides pratiques, des règles d’utilisation, leurs droits (comme l’exportation ou la suppression des données), ainsi que les politiques de confidentialité et de sécurité. Ce hub assure un accompagnement clair et structuré pour utiliser la plateforme de manière équitable, conforme et transparente.</a:t>
            </a:r>
          </a:p>
        </p:txBody>
      </p:sp>
      <p:grpSp>
        <p:nvGrpSpPr>
          <p:cNvPr id="4" name="Group 3">
            <a:extLst>
              <a:ext uri="{FF2B5EF4-FFF2-40B4-BE49-F238E27FC236}">
                <a16:creationId xmlns:a16="http://schemas.microsoft.com/office/drawing/2014/main" id="{739E496E-75C3-6574-52C3-57ECC257BBDE}"/>
              </a:ext>
            </a:extLst>
          </p:cNvPr>
          <p:cNvGrpSpPr/>
          <p:nvPr/>
        </p:nvGrpSpPr>
        <p:grpSpPr>
          <a:xfrm flipV="1">
            <a:off x="471487" y="1743132"/>
            <a:ext cx="453670" cy="409053"/>
            <a:chOff x="1588653" y="5415023"/>
            <a:chExt cx="784157" cy="735401"/>
          </a:xfrm>
        </p:grpSpPr>
        <p:cxnSp>
          <p:nvCxnSpPr>
            <p:cNvPr id="5" name="Straight Connector 4">
              <a:extLst>
                <a:ext uri="{FF2B5EF4-FFF2-40B4-BE49-F238E27FC236}">
                  <a16:creationId xmlns:a16="http://schemas.microsoft.com/office/drawing/2014/main" id="{FBD155B6-26A4-A1A2-210E-6C7E5AD28C22}"/>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 name="Straight Connector 5">
              <a:extLst>
                <a:ext uri="{FF2B5EF4-FFF2-40B4-BE49-F238E27FC236}">
                  <a16:creationId xmlns:a16="http://schemas.microsoft.com/office/drawing/2014/main" id="{5D27259B-54BC-D0AF-59A3-03565D79C4D7}"/>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7" name="Group 6">
            <a:extLst>
              <a:ext uri="{FF2B5EF4-FFF2-40B4-BE49-F238E27FC236}">
                <a16:creationId xmlns:a16="http://schemas.microsoft.com/office/drawing/2014/main" id="{CC75E7F4-406E-4600-EB2C-8C4BD15479FF}"/>
              </a:ext>
            </a:extLst>
          </p:cNvPr>
          <p:cNvGrpSpPr/>
          <p:nvPr/>
        </p:nvGrpSpPr>
        <p:grpSpPr>
          <a:xfrm rot="10800000" flipV="1">
            <a:off x="5932843" y="4374820"/>
            <a:ext cx="453670" cy="409053"/>
            <a:chOff x="1588653" y="5415023"/>
            <a:chExt cx="784157" cy="735401"/>
          </a:xfrm>
        </p:grpSpPr>
        <p:cxnSp>
          <p:nvCxnSpPr>
            <p:cNvPr id="8" name="Straight Connector 7">
              <a:extLst>
                <a:ext uri="{FF2B5EF4-FFF2-40B4-BE49-F238E27FC236}">
                  <a16:creationId xmlns:a16="http://schemas.microsoft.com/office/drawing/2014/main" id="{C417813B-3A44-2ECC-BBEF-7DB63FC7F362}"/>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9" name="Straight Connector 8">
              <a:extLst>
                <a:ext uri="{FF2B5EF4-FFF2-40B4-BE49-F238E27FC236}">
                  <a16:creationId xmlns:a16="http://schemas.microsoft.com/office/drawing/2014/main" id="{F3E03921-8B8D-3CCE-9164-00F57674A467}"/>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pic>
        <p:nvPicPr>
          <p:cNvPr id="11" name="Picture 10" descr="A screenshot of a web page&#10;&#10;AI-generated content may be incorrect.">
            <a:extLst>
              <a:ext uri="{FF2B5EF4-FFF2-40B4-BE49-F238E27FC236}">
                <a16:creationId xmlns:a16="http://schemas.microsoft.com/office/drawing/2014/main" id="{68889080-774C-EDEC-168C-4C5CF6A55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486" y="4783873"/>
            <a:ext cx="5155318" cy="4202812"/>
          </a:xfrm>
          <a:prstGeom prst="rect">
            <a:avLst/>
          </a:prstGeom>
        </p:spPr>
      </p:pic>
    </p:spTree>
    <p:extLst>
      <p:ext uri="{BB962C8B-B14F-4D97-AF65-F5344CB8AC3E}">
        <p14:creationId xmlns:p14="http://schemas.microsoft.com/office/powerpoint/2010/main" val="9752981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web page&#10;&#10;AI-generated content may be incorrect.">
            <a:extLst>
              <a:ext uri="{FF2B5EF4-FFF2-40B4-BE49-F238E27FC236}">
                <a16:creationId xmlns:a16="http://schemas.microsoft.com/office/drawing/2014/main" id="{01318C36-9782-7995-4C23-5D52BAA79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503681" cy="2951524"/>
          </a:xfrm>
          <a:prstGeom prst="rect">
            <a:avLst/>
          </a:prstGeom>
        </p:spPr>
      </p:pic>
      <p:pic>
        <p:nvPicPr>
          <p:cNvPr id="7" name="Picture 6" descr="A screenshot of a website&#10;&#10;AI-generated content may be incorrect.">
            <a:extLst>
              <a:ext uri="{FF2B5EF4-FFF2-40B4-BE49-F238E27FC236}">
                <a16:creationId xmlns:a16="http://schemas.microsoft.com/office/drawing/2014/main" id="{AC50977A-F8D5-248E-1C0D-14710BF53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51524"/>
            <a:ext cx="3493367" cy="2951524"/>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EFBC1901-6503-22F8-7C7D-FEA710B55D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79" y="5903048"/>
            <a:ext cx="3483602" cy="2951524"/>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A08D1987-B8CE-0C49-0C99-2E6B354E2E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3760" y="111219"/>
            <a:ext cx="3334240" cy="2743242"/>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3C1EA0EC-9726-BB88-88ED-28FBFE2F5E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3680" y="3015234"/>
            <a:ext cx="3354320" cy="2861614"/>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C399AE5B-2C7A-D011-FC11-D7D7806B48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80" y="6037621"/>
            <a:ext cx="3334241" cy="2843151"/>
          </a:xfrm>
          <a:prstGeom prst="rect">
            <a:avLst/>
          </a:prstGeom>
        </p:spPr>
      </p:pic>
    </p:spTree>
    <p:extLst>
      <p:ext uri="{BB962C8B-B14F-4D97-AF65-F5344CB8AC3E}">
        <p14:creationId xmlns:p14="http://schemas.microsoft.com/office/powerpoint/2010/main" val="1523686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663F8-7668-314E-1F82-BA13C869D75C}"/>
              </a:ext>
            </a:extLst>
          </p:cNvPr>
          <p:cNvSpPr>
            <a:spLocks noGrp="1"/>
          </p:cNvSpPr>
          <p:nvPr>
            <p:ph type="title"/>
          </p:nvPr>
        </p:nvSpPr>
        <p:spPr>
          <a:xfrm>
            <a:off x="748700" y="497987"/>
            <a:ext cx="5360600" cy="527925"/>
          </a:xfrm>
        </p:spPr>
        <p:txBody>
          <a:bodyPr>
            <a:normAutofit/>
          </a:bodyPr>
          <a:lstStyle/>
          <a:p>
            <a:pPr algn="ctr"/>
            <a:r>
              <a:rPr lang="fr-FR" sz="2000" dirty="0">
                <a:effectLst>
                  <a:outerShdw blurRad="38100" dist="38100" dir="2700000" algn="tl">
                    <a:srgbClr val="000000">
                      <a:alpha val="43137"/>
                    </a:srgbClr>
                  </a:outerShdw>
                </a:effectLst>
                <a:latin typeface="+mn-lt"/>
              </a:rPr>
              <a:t>CANDIDATE PROFILE</a:t>
            </a:r>
          </a:p>
        </p:txBody>
      </p:sp>
      <p:sp>
        <p:nvSpPr>
          <p:cNvPr id="3" name="Content Placeholder 2">
            <a:extLst>
              <a:ext uri="{FF2B5EF4-FFF2-40B4-BE49-F238E27FC236}">
                <a16:creationId xmlns:a16="http://schemas.microsoft.com/office/drawing/2014/main" id="{93D16712-8C3F-E2DF-9DAC-197E39A9CA07}"/>
              </a:ext>
            </a:extLst>
          </p:cNvPr>
          <p:cNvSpPr>
            <a:spLocks noGrp="1"/>
          </p:cNvSpPr>
          <p:nvPr>
            <p:ph idx="1"/>
          </p:nvPr>
        </p:nvSpPr>
        <p:spPr>
          <a:xfrm>
            <a:off x="408588" y="1497465"/>
            <a:ext cx="6040824" cy="3364467"/>
          </a:xfrm>
        </p:spPr>
        <p:txBody>
          <a:bodyPr>
            <a:normAutofit/>
          </a:bodyPr>
          <a:lstStyle/>
          <a:p>
            <a:pPr marL="0" indent="0">
              <a:lnSpc>
                <a:spcPct val="150000"/>
              </a:lnSpc>
              <a:buNone/>
            </a:pPr>
            <a:r>
              <a:rPr lang="fr-FR" sz="1300" dirty="0"/>
              <a:t>La page </a:t>
            </a:r>
            <a:r>
              <a:rPr lang="fr-FR" sz="1300" b="1" dirty="0"/>
              <a:t>Profil Candidat</a:t>
            </a:r>
            <a:r>
              <a:rPr lang="fr-FR" sz="1300" dirty="0"/>
              <a:t> sur </a:t>
            </a:r>
            <a:r>
              <a:rPr lang="fr-FR" sz="1300" dirty="0" err="1"/>
              <a:t>SkillMatch</a:t>
            </a:r>
            <a:r>
              <a:rPr lang="fr-FR" sz="1300" dirty="0"/>
              <a:t> est conçue pour permettre aux utilisateurs de présenter de manière claire et professionnelle leurs compétences, leurs expériences et leurs certifications. Elle affiche des informations personnelles comme le nom, l’email, le numéro de téléphone, la ville et la biographie, ainsi qu’un aperçu des badges obtenus (ex. : </a:t>
            </a:r>
            <a:r>
              <a:rPr lang="fr-FR" sz="1300" i="1" dirty="0" err="1"/>
              <a:t>Certified</a:t>
            </a:r>
            <a:r>
              <a:rPr lang="fr-FR" sz="1300" i="1" dirty="0"/>
              <a:t> Professional</a:t>
            </a:r>
            <a:r>
              <a:rPr lang="fr-FR" sz="1300" dirty="0"/>
              <a:t> en développement web). Les candidats peuvent enrichir leur profil en ajoutant leurs langues parlées, expériences professionnelles, compétences techniques et formations. Cette page joue un rôle essentiel dans la mise en valeur du candidat auprès des recruteurs, favorisant ainsi des opportunités d’embauche basées sur des preuves concrètes de compétences plutôt que sur un simple CV.</a:t>
            </a:r>
          </a:p>
        </p:txBody>
      </p:sp>
      <p:pic>
        <p:nvPicPr>
          <p:cNvPr id="5" name="Picture 4" descr="A screenshot of a computer&#10;&#10;AI-generated content may be incorrect.">
            <a:extLst>
              <a:ext uri="{FF2B5EF4-FFF2-40B4-BE49-F238E27FC236}">
                <a16:creationId xmlns:a16="http://schemas.microsoft.com/office/drawing/2014/main" id="{CA57EC6B-D6B8-98BF-E2BC-E6D52B4D7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63486"/>
            <a:ext cx="6858000" cy="4210610"/>
          </a:xfrm>
          <a:prstGeom prst="rect">
            <a:avLst/>
          </a:prstGeom>
        </p:spPr>
      </p:pic>
    </p:spTree>
    <p:extLst>
      <p:ext uri="{BB962C8B-B14F-4D97-AF65-F5344CB8AC3E}">
        <p14:creationId xmlns:p14="http://schemas.microsoft.com/office/powerpoint/2010/main" val="15792513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DF0D3DCA-C882-8038-3A8F-E8560434F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47" y="142435"/>
            <a:ext cx="3170195" cy="2636748"/>
          </a:xfrm>
          <a:prstGeom prst="rect">
            <a:avLst/>
          </a:prstGeom>
        </p:spPr>
      </p:pic>
      <p:sp>
        <p:nvSpPr>
          <p:cNvPr id="7" name="TextBox 6">
            <a:extLst>
              <a:ext uri="{FF2B5EF4-FFF2-40B4-BE49-F238E27FC236}">
                <a16:creationId xmlns:a16="http://schemas.microsoft.com/office/drawing/2014/main" id="{75379202-689D-3D7F-5BDF-E4A9EFD9EE09}"/>
              </a:ext>
            </a:extLst>
          </p:cNvPr>
          <p:cNvSpPr txBox="1"/>
          <p:nvPr/>
        </p:nvSpPr>
        <p:spPr>
          <a:xfrm>
            <a:off x="3471839" y="805904"/>
            <a:ext cx="3248253" cy="126387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fr-FR" sz="1300" dirty="0"/>
              <a:t>Il s’agit de la fenêtre modale où tu peux ajouter ta description personnelle, c’est-à-dire les informations te concernant en tant que candidat</a:t>
            </a:r>
          </a:p>
        </p:txBody>
      </p:sp>
      <p:pic>
        <p:nvPicPr>
          <p:cNvPr id="9" name="Picture 8" descr="A screenshot of a computer&#10;&#10;AI-generated content may be incorrect.">
            <a:extLst>
              <a:ext uri="{FF2B5EF4-FFF2-40B4-BE49-F238E27FC236}">
                <a16:creationId xmlns:a16="http://schemas.microsoft.com/office/drawing/2014/main" id="{B9A2E851-D9DB-A0D6-DD5F-8E6E75286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2277" y="2950024"/>
            <a:ext cx="3177815" cy="2842506"/>
          </a:xfrm>
          <a:prstGeom prst="rect">
            <a:avLst/>
          </a:prstGeom>
        </p:spPr>
      </p:pic>
      <p:sp>
        <p:nvSpPr>
          <p:cNvPr id="11" name="TextBox 10">
            <a:extLst>
              <a:ext uri="{FF2B5EF4-FFF2-40B4-BE49-F238E27FC236}">
                <a16:creationId xmlns:a16="http://schemas.microsoft.com/office/drawing/2014/main" id="{952FC44E-925C-4A0A-E936-75C585B8DB30}"/>
              </a:ext>
            </a:extLst>
          </p:cNvPr>
          <p:cNvSpPr txBox="1"/>
          <p:nvPr/>
        </p:nvSpPr>
        <p:spPr>
          <a:xfrm>
            <a:off x="380163" y="3435490"/>
            <a:ext cx="2935559" cy="96379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fr-FR" sz="1300" dirty="0"/>
              <a:t>Dans cette section, tu peux indiquer les langues que tu parles, telles que le français, l’anglais, etc.</a:t>
            </a:r>
          </a:p>
        </p:txBody>
      </p:sp>
      <p:pic>
        <p:nvPicPr>
          <p:cNvPr id="15" name="Picture 14" descr="A screenshot of a computer&#10;&#10;AI-generated content may be incorrect.">
            <a:extLst>
              <a:ext uri="{FF2B5EF4-FFF2-40B4-BE49-F238E27FC236}">
                <a16:creationId xmlns:a16="http://schemas.microsoft.com/office/drawing/2014/main" id="{2D320AF2-C106-F372-9C8E-C24B529C9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747" y="5839278"/>
            <a:ext cx="3880624" cy="3162287"/>
          </a:xfrm>
          <a:prstGeom prst="rect">
            <a:avLst/>
          </a:prstGeom>
        </p:spPr>
      </p:pic>
      <p:sp>
        <p:nvSpPr>
          <p:cNvPr id="17" name="TextBox 16">
            <a:extLst>
              <a:ext uri="{FF2B5EF4-FFF2-40B4-BE49-F238E27FC236}">
                <a16:creationId xmlns:a16="http://schemas.microsoft.com/office/drawing/2014/main" id="{8F6AB8DB-1338-C904-75CF-39D2D27388C4}"/>
              </a:ext>
            </a:extLst>
          </p:cNvPr>
          <p:cNvSpPr txBox="1"/>
          <p:nvPr/>
        </p:nvSpPr>
        <p:spPr>
          <a:xfrm>
            <a:off x="4095413" y="6465724"/>
            <a:ext cx="2624679" cy="186403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fr-FR" sz="1300" dirty="0"/>
              <a:t>Dans la section d’ajout d’expérience, tu peux également renseigner ta localisation, ton rôle, la date de début et de fin, ainsi qu’une description de ton poste</a:t>
            </a:r>
          </a:p>
        </p:txBody>
      </p:sp>
    </p:spTree>
    <p:extLst>
      <p:ext uri="{BB962C8B-B14F-4D97-AF65-F5344CB8AC3E}">
        <p14:creationId xmlns:p14="http://schemas.microsoft.com/office/powerpoint/2010/main" val="5859030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D73A0FFA-D5BD-F67A-AF2D-A024C7093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825" y="1960880"/>
            <a:ext cx="2991002" cy="6304564"/>
          </a:xfrm>
          <a:prstGeom prst="rect">
            <a:avLst/>
          </a:prstGeom>
        </p:spPr>
      </p:pic>
      <p:pic>
        <p:nvPicPr>
          <p:cNvPr id="7" name="Picture 6" descr="A screenshot of a computer screen&#10;&#10;AI-generated content may be incorrect.">
            <a:extLst>
              <a:ext uri="{FF2B5EF4-FFF2-40B4-BE49-F238E27FC236}">
                <a16:creationId xmlns:a16="http://schemas.microsoft.com/office/drawing/2014/main" id="{057DFAE1-0F55-C9AA-21AC-26BF9F41B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191" y="147036"/>
            <a:ext cx="3353984" cy="5603524"/>
          </a:xfrm>
          <a:prstGeom prst="rect">
            <a:avLst/>
          </a:prstGeom>
        </p:spPr>
      </p:pic>
      <p:sp>
        <p:nvSpPr>
          <p:cNvPr id="9" name="TextBox 8">
            <a:extLst>
              <a:ext uri="{FF2B5EF4-FFF2-40B4-BE49-F238E27FC236}">
                <a16:creationId xmlns:a16="http://schemas.microsoft.com/office/drawing/2014/main" id="{F3702C42-5363-E985-6F28-8EAF2D757527}"/>
              </a:ext>
            </a:extLst>
          </p:cNvPr>
          <p:cNvSpPr txBox="1"/>
          <p:nvPr/>
        </p:nvSpPr>
        <p:spPr>
          <a:xfrm>
            <a:off x="396816" y="526871"/>
            <a:ext cx="2573020" cy="126387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fr-FR" sz="1300" dirty="0"/>
              <a:t>Tu peux ajouter les formations que tu as suivies, comme le nom de l’établissement, le domaine d’étude, etc.</a:t>
            </a:r>
          </a:p>
        </p:txBody>
      </p:sp>
      <p:sp>
        <p:nvSpPr>
          <p:cNvPr id="11" name="TextBox 10">
            <a:extLst>
              <a:ext uri="{FF2B5EF4-FFF2-40B4-BE49-F238E27FC236}">
                <a16:creationId xmlns:a16="http://schemas.microsoft.com/office/drawing/2014/main" id="{5306A57C-F4B0-BB85-216E-7218BFDE60D5}"/>
              </a:ext>
            </a:extLst>
          </p:cNvPr>
          <p:cNvSpPr txBox="1"/>
          <p:nvPr/>
        </p:nvSpPr>
        <p:spPr>
          <a:xfrm>
            <a:off x="3679175" y="6058376"/>
            <a:ext cx="2278380" cy="15639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fr-FR" sz="1300" dirty="0"/>
              <a:t>Tu peux renseigner le nom de la compétence, son niveau, sa fréquence d’utilisation, son type, ainsi qu’un certificat si disponible.</a:t>
            </a:r>
          </a:p>
        </p:txBody>
      </p:sp>
    </p:spTree>
    <p:extLst>
      <p:ext uri="{BB962C8B-B14F-4D97-AF65-F5344CB8AC3E}">
        <p14:creationId xmlns:p14="http://schemas.microsoft.com/office/powerpoint/2010/main" val="518393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2C631D-129B-67A4-2DBA-631123391D1D}"/>
              </a:ext>
            </a:extLst>
          </p:cNvPr>
          <p:cNvSpPr>
            <a:spLocks noGrp="1"/>
          </p:cNvSpPr>
          <p:nvPr>
            <p:ph idx="1"/>
          </p:nvPr>
        </p:nvSpPr>
        <p:spPr>
          <a:xfrm>
            <a:off x="471487" y="879687"/>
            <a:ext cx="5915025" cy="2595033"/>
          </a:xfrm>
        </p:spPr>
        <p:txBody>
          <a:bodyPr>
            <a:normAutofit/>
          </a:bodyPr>
          <a:lstStyle/>
          <a:p>
            <a:pPr>
              <a:lnSpc>
                <a:spcPct val="150000"/>
              </a:lnSpc>
              <a:buNone/>
            </a:pPr>
            <a:r>
              <a:rPr lang="fr-FR" sz="1600" b="1" dirty="0"/>
              <a:t>Principe clé : "Compétence avant CV"</a:t>
            </a:r>
          </a:p>
          <a:p>
            <a:pPr>
              <a:lnSpc>
                <a:spcPct val="150000"/>
              </a:lnSpc>
              <a:buNone/>
            </a:pPr>
            <a:r>
              <a:rPr lang="fr-FR" sz="1300" dirty="0"/>
              <a:t>La plateforme </a:t>
            </a:r>
            <a:r>
              <a:rPr lang="fr-FR" sz="1300" b="1" dirty="0" err="1"/>
              <a:t>SkillMatch</a:t>
            </a:r>
            <a:r>
              <a:rPr lang="fr-FR" sz="1300" dirty="0"/>
              <a:t> propose un </a:t>
            </a:r>
            <a:r>
              <a:rPr lang="fr-FR" sz="1300" b="1" dirty="0"/>
              <a:t>changement de paradigme</a:t>
            </a:r>
            <a:r>
              <a:rPr lang="fr-FR" sz="1300" dirty="0"/>
              <a:t> :</a:t>
            </a:r>
          </a:p>
          <a:p>
            <a:pPr>
              <a:lnSpc>
                <a:spcPct val="150000"/>
              </a:lnSpc>
              <a:buFont typeface="Arial" panose="020B0604020202020204" pitchFamily="34" charset="0"/>
              <a:buChar char="•"/>
            </a:pPr>
            <a:r>
              <a:rPr lang="fr-FR" sz="1300" dirty="0"/>
              <a:t>Le </a:t>
            </a:r>
            <a:r>
              <a:rPr lang="fr-FR" sz="1300" b="1" dirty="0"/>
              <a:t>CV est secondaire</a:t>
            </a:r>
            <a:r>
              <a:rPr lang="fr-FR" sz="1300" dirty="0"/>
              <a:t>, la </a:t>
            </a:r>
            <a:r>
              <a:rPr lang="fr-FR" sz="1300" b="1" dirty="0"/>
              <a:t>démonstration des compétences est prioritaire.</a:t>
            </a:r>
            <a:endParaRPr lang="fr-FR" sz="1300" dirty="0"/>
          </a:p>
          <a:p>
            <a:pPr>
              <a:lnSpc>
                <a:spcPct val="150000"/>
              </a:lnSpc>
              <a:buFont typeface="Arial" panose="020B0604020202020204" pitchFamily="34" charset="0"/>
              <a:buChar char="•"/>
            </a:pPr>
            <a:r>
              <a:rPr lang="fr-FR" sz="1300" dirty="0"/>
              <a:t>Le recruteur </a:t>
            </a:r>
            <a:r>
              <a:rPr lang="fr-FR" sz="1300" b="1" dirty="0"/>
              <a:t>filtre par compétences, pas par diplôme.</a:t>
            </a:r>
            <a:endParaRPr lang="fr-FR" sz="1300" dirty="0"/>
          </a:p>
          <a:p>
            <a:pPr>
              <a:lnSpc>
                <a:spcPct val="150000"/>
              </a:lnSpc>
              <a:buFont typeface="Arial" panose="020B0604020202020204" pitchFamily="34" charset="0"/>
              <a:buChar char="•"/>
            </a:pPr>
            <a:r>
              <a:rPr lang="fr-FR" sz="1300" dirty="0"/>
              <a:t>Le candidat </a:t>
            </a:r>
            <a:r>
              <a:rPr lang="fr-FR" sz="1300" b="1" dirty="0"/>
              <a:t>progresse via des roadmaps techniques</a:t>
            </a:r>
            <a:r>
              <a:rPr lang="fr-FR" sz="1300" dirty="0"/>
              <a:t> et valide ses acquis avec des </a:t>
            </a:r>
            <a:r>
              <a:rPr lang="fr-FR" sz="1300" b="1" dirty="0"/>
              <a:t>badges reconnus.</a:t>
            </a:r>
            <a:endParaRPr lang="fr-FR" sz="1300" dirty="0"/>
          </a:p>
          <a:p>
            <a:pPr marL="0" indent="0">
              <a:lnSpc>
                <a:spcPct val="150000"/>
              </a:lnSpc>
              <a:buNone/>
            </a:pPr>
            <a:endParaRPr lang="fr-FR" sz="1300" dirty="0"/>
          </a:p>
        </p:txBody>
      </p:sp>
      <p:graphicFrame>
        <p:nvGraphicFramePr>
          <p:cNvPr id="4" name="Table 3">
            <a:extLst>
              <a:ext uri="{FF2B5EF4-FFF2-40B4-BE49-F238E27FC236}">
                <a16:creationId xmlns:a16="http://schemas.microsoft.com/office/drawing/2014/main" id="{9F077359-5D06-87CC-94B1-90179C4BF934}"/>
              </a:ext>
            </a:extLst>
          </p:cNvPr>
          <p:cNvGraphicFramePr>
            <a:graphicFrameLocks noGrp="1"/>
          </p:cNvGraphicFramePr>
          <p:nvPr>
            <p:extLst>
              <p:ext uri="{D42A27DB-BD31-4B8C-83A1-F6EECF244321}">
                <p14:modId xmlns:p14="http://schemas.microsoft.com/office/powerpoint/2010/main" val="1815872925"/>
              </p:ext>
            </p:extLst>
          </p:nvPr>
        </p:nvGraphicFramePr>
        <p:xfrm>
          <a:off x="471487" y="4572000"/>
          <a:ext cx="5915024" cy="2331976"/>
        </p:xfrm>
        <a:graphic>
          <a:graphicData uri="http://schemas.openxmlformats.org/drawingml/2006/table">
            <a:tbl>
              <a:tblPr/>
              <a:tblGrid>
                <a:gridCol w="2957512">
                  <a:extLst>
                    <a:ext uri="{9D8B030D-6E8A-4147-A177-3AD203B41FA5}">
                      <a16:colId xmlns:a16="http://schemas.microsoft.com/office/drawing/2014/main" val="2959940623"/>
                    </a:ext>
                  </a:extLst>
                </a:gridCol>
                <a:gridCol w="2957512">
                  <a:extLst>
                    <a:ext uri="{9D8B030D-6E8A-4147-A177-3AD203B41FA5}">
                      <a16:colId xmlns:a16="http://schemas.microsoft.com/office/drawing/2014/main" val="4124912791"/>
                    </a:ext>
                  </a:extLst>
                </a:gridCol>
              </a:tblGrid>
              <a:tr h="297180">
                <a:tc>
                  <a:txBody>
                    <a:bodyPr/>
                    <a:lstStyle/>
                    <a:p>
                      <a:pPr>
                        <a:lnSpc>
                          <a:spcPct val="150000"/>
                        </a:lnSpc>
                      </a:pPr>
                      <a:r>
                        <a:rPr lang="fr-FR" sz="1300"/>
                        <a:t>Cible</a:t>
                      </a:r>
                    </a:p>
                  </a:txBody>
                  <a:tcPr anchor="ctr">
                    <a:lnL>
                      <a:noFill/>
                    </a:lnL>
                    <a:lnR>
                      <a:noFill/>
                    </a:lnR>
                    <a:lnT>
                      <a:noFill/>
                    </a:lnT>
                    <a:lnB>
                      <a:noFill/>
                    </a:lnB>
                    <a:noFill/>
                  </a:tcPr>
                </a:tc>
                <a:tc>
                  <a:txBody>
                    <a:bodyPr/>
                    <a:lstStyle/>
                    <a:p>
                      <a:pPr>
                        <a:lnSpc>
                          <a:spcPct val="150000"/>
                        </a:lnSpc>
                      </a:pPr>
                      <a:r>
                        <a:rPr lang="fr-FR" sz="1300"/>
                        <a:t>Besoins principaux</a:t>
                      </a:r>
                    </a:p>
                  </a:txBody>
                  <a:tcPr anchor="ctr">
                    <a:lnL>
                      <a:noFill/>
                    </a:lnL>
                    <a:lnR>
                      <a:noFill/>
                    </a:lnR>
                    <a:lnT>
                      <a:noFill/>
                    </a:lnT>
                    <a:lnB>
                      <a:noFill/>
                    </a:lnB>
                    <a:noFill/>
                  </a:tcPr>
                </a:tc>
                <a:extLst>
                  <a:ext uri="{0D108BD9-81ED-4DB2-BD59-A6C34878D82A}">
                    <a16:rowId xmlns:a16="http://schemas.microsoft.com/office/drawing/2014/main" val="1613990729"/>
                  </a:ext>
                </a:extLst>
              </a:tr>
              <a:tr h="502920">
                <a:tc>
                  <a:txBody>
                    <a:bodyPr/>
                    <a:lstStyle/>
                    <a:p>
                      <a:pPr>
                        <a:lnSpc>
                          <a:spcPct val="150000"/>
                        </a:lnSpc>
                      </a:pPr>
                      <a:r>
                        <a:rPr lang="fr-FR" sz="1300" b="1"/>
                        <a:t>Candidats</a:t>
                      </a:r>
                      <a:endParaRPr lang="fr-FR" sz="1300"/>
                    </a:p>
                  </a:txBody>
                  <a:tcPr anchor="ctr">
                    <a:lnL>
                      <a:noFill/>
                    </a:lnL>
                    <a:lnR>
                      <a:noFill/>
                    </a:lnR>
                    <a:lnT>
                      <a:noFill/>
                    </a:lnT>
                    <a:lnB>
                      <a:noFill/>
                    </a:lnB>
                    <a:noFill/>
                  </a:tcPr>
                </a:tc>
                <a:tc>
                  <a:txBody>
                    <a:bodyPr/>
                    <a:lstStyle/>
                    <a:p>
                      <a:pPr>
                        <a:lnSpc>
                          <a:spcPct val="150000"/>
                        </a:lnSpc>
                      </a:pPr>
                      <a:r>
                        <a:rPr lang="fr-FR" sz="1300" dirty="0"/>
                        <a:t>Valoriser leurs compétences techniques concrètes</a:t>
                      </a:r>
                    </a:p>
                  </a:txBody>
                  <a:tcPr anchor="ctr">
                    <a:lnL>
                      <a:noFill/>
                    </a:lnL>
                    <a:lnR>
                      <a:noFill/>
                    </a:lnR>
                    <a:lnT>
                      <a:noFill/>
                    </a:lnT>
                    <a:lnB>
                      <a:noFill/>
                    </a:lnB>
                    <a:noFill/>
                  </a:tcPr>
                </a:tc>
                <a:extLst>
                  <a:ext uri="{0D108BD9-81ED-4DB2-BD59-A6C34878D82A}">
                    <a16:rowId xmlns:a16="http://schemas.microsoft.com/office/drawing/2014/main" val="1650796192"/>
                  </a:ext>
                </a:extLst>
              </a:tr>
              <a:tr h="502920">
                <a:tc>
                  <a:txBody>
                    <a:bodyPr/>
                    <a:lstStyle/>
                    <a:p>
                      <a:pPr>
                        <a:lnSpc>
                          <a:spcPct val="150000"/>
                        </a:lnSpc>
                      </a:pPr>
                      <a:r>
                        <a:rPr lang="fr-FR" sz="1300" b="1"/>
                        <a:t>Entreprises</a:t>
                      </a:r>
                      <a:endParaRPr lang="fr-FR" sz="1300"/>
                    </a:p>
                  </a:txBody>
                  <a:tcPr anchor="ctr">
                    <a:lnL>
                      <a:noFill/>
                    </a:lnL>
                    <a:lnR>
                      <a:noFill/>
                    </a:lnR>
                    <a:lnT>
                      <a:noFill/>
                    </a:lnT>
                    <a:lnB>
                      <a:noFill/>
                    </a:lnB>
                    <a:noFill/>
                  </a:tcPr>
                </a:tc>
                <a:tc>
                  <a:txBody>
                    <a:bodyPr/>
                    <a:lstStyle/>
                    <a:p>
                      <a:pPr>
                        <a:lnSpc>
                          <a:spcPct val="150000"/>
                        </a:lnSpc>
                      </a:pPr>
                      <a:r>
                        <a:rPr lang="fr-FR" sz="1300"/>
                        <a:t>Trouver rapidement des talents techniquement compétents</a:t>
                      </a:r>
                    </a:p>
                  </a:txBody>
                  <a:tcPr anchor="ctr">
                    <a:lnL>
                      <a:noFill/>
                    </a:lnL>
                    <a:lnR>
                      <a:noFill/>
                    </a:lnR>
                    <a:lnT>
                      <a:noFill/>
                    </a:lnT>
                    <a:lnB>
                      <a:noFill/>
                    </a:lnB>
                    <a:noFill/>
                  </a:tcPr>
                </a:tc>
                <a:extLst>
                  <a:ext uri="{0D108BD9-81ED-4DB2-BD59-A6C34878D82A}">
                    <a16:rowId xmlns:a16="http://schemas.microsoft.com/office/drawing/2014/main" val="700784848"/>
                  </a:ext>
                </a:extLst>
              </a:tr>
              <a:tr h="502920">
                <a:tc>
                  <a:txBody>
                    <a:bodyPr/>
                    <a:lstStyle/>
                    <a:p>
                      <a:pPr>
                        <a:lnSpc>
                          <a:spcPct val="150000"/>
                        </a:lnSpc>
                      </a:pPr>
                      <a:r>
                        <a:rPr lang="fr-FR" sz="1300" b="1" dirty="0"/>
                        <a:t>Administrateurs</a:t>
                      </a:r>
                      <a:endParaRPr lang="fr-FR" sz="1300" dirty="0"/>
                    </a:p>
                  </a:txBody>
                  <a:tcPr anchor="ctr">
                    <a:lnL>
                      <a:noFill/>
                    </a:lnL>
                    <a:lnR>
                      <a:noFill/>
                    </a:lnR>
                    <a:lnT>
                      <a:noFill/>
                    </a:lnT>
                    <a:lnB>
                      <a:noFill/>
                    </a:lnB>
                    <a:noFill/>
                  </a:tcPr>
                </a:tc>
                <a:tc>
                  <a:txBody>
                    <a:bodyPr/>
                    <a:lstStyle/>
                    <a:p>
                      <a:pPr>
                        <a:lnSpc>
                          <a:spcPct val="150000"/>
                        </a:lnSpc>
                      </a:pPr>
                      <a:r>
                        <a:rPr lang="fr-FR" sz="1300" dirty="0"/>
                        <a:t>Superviser, gérer les contenus, valider les comptes</a:t>
                      </a:r>
                    </a:p>
                  </a:txBody>
                  <a:tcPr anchor="ctr">
                    <a:lnL>
                      <a:noFill/>
                    </a:lnL>
                    <a:lnR>
                      <a:noFill/>
                    </a:lnR>
                    <a:lnT>
                      <a:noFill/>
                    </a:lnT>
                    <a:lnB>
                      <a:noFill/>
                    </a:lnB>
                    <a:noFill/>
                  </a:tcPr>
                </a:tc>
                <a:extLst>
                  <a:ext uri="{0D108BD9-81ED-4DB2-BD59-A6C34878D82A}">
                    <a16:rowId xmlns:a16="http://schemas.microsoft.com/office/drawing/2014/main" val="1765442"/>
                  </a:ext>
                </a:extLst>
              </a:tr>
            </a:tbl>
          </a:graphicData>
        </a:graphic>
      </p:graphicFrame>
      <p:sp>
        <p:nvSpPr>
          <p:cNvPr id="5" name="Rectangle 1">
            <a:extLst>
              <a:ext uri="{FF2B5EF4-FFF2-40B4-BE49-F238E27FC236}">
                <a16:creationId xmlns:a16="http://schemas.microsoft.com/office/drawing/2014/main" id="{7DF52DBB-3047-DA9D-8E04-F6A49ADD6FB3}"/>
              </a:ext>
            </a:extLst>
          </p:cNvPr>
          <p:cNvSpPr>
            <a:spLocks noChangeArrowheads="1"/>
          </p:cNvSpPr>
          <p:nvPr/>
        </p:nvSpPr>
        <p:spPr bwMode="auto">
          <a:xfrm>
            <a:off x="471487" y="4038935"/>
            <a:ext cx="210666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i="0" u="none" strike="noStrike" cap="none" normalizeH="0" baseline="0" dirty="0">
                <a:ln>
                  <a:noFill/>
                </a:ln>
                <a:solidFill>
                  <a:schemeClr val="tx1"/>
                </a:solidFill>
                <a:effectLst>
                  <a:outerShdw blurRad="38100" dist="38100" dir="2700000" algn="tl">
                    <a:srgbClr val="000000">
                      <a:alpha val="43137"/>
                    </a:srgbClr>
                  </a:outerShdw>
                </a:effectLst>
              </a:rPr>
              <a:t>👥 Cibles principales</a:t>
            </a:r>
          </a:p>
        </p:txBody>
      </p:sp>
    </p:spTree>
    <p:extLst>
      <p:ext uri="{BB962C8B-B14F-4D97-AF65-F5344CB8AC3E}">
        <p14:creationId xmlns:p14="http://schemas.microsoft.com/office/powerpoint/2010/main" val="38195971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60DE1-9746-6127-B511-407684E2EE4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4B42307-B87D-7C46-2C73-F07667569B2C}"/>
              </a:ext>
            </a:extLst>
          </p:cNvPr>
          <p:cNvSpPr/>
          <p:nvPr/>
        </p:nvSpPr>
        <p:spPr>
          <a:xfrm>
            <a:off x="2926080" y="0"/>
            <a:ext cx="3931920" cy="9144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760C5BAC-5ABE-F896-89DD-F9AFAAF4A646}"/>
              </a:ext>
            </a:extLst>
          </p:cNvPr>
          <p:cNvSpPr txBox="1"/>
          <p:nvPr/>
        </p:nvSpPr>
        <p:spPr>
          <a:xfrm>
            <a:off x="0" y="3830320"/>
            <a:ext cx="3048000" cy="1323439"/>
          </a:xfrm>
          <a:prstGeom prst="rect">
            <a:avLst/>
          </a:prstGeom>
          <a:noFill/>
        </p:spPr>
        <p:txBody>
          <a:bodyPr wrap="square" rtlCol="0">
            <a:spAutoFit/>
          </a:bodyPr>
          <a:lstStyle/>
          <a:p>
            <a:pPr algn="ctr"/>
            <a:r>
              <a:rPr lang="fr-FR" sz="8000" b="1" dirty="0">
                <a:effectLst>
                  <a:outerShdw blurRad="38100" dist="38100" dir="2700000" algn="tl">
                    <a:srgbClr val="000000">
                      <a:alpha val="43137"/>
                    </a:srgbClr>
                  </a:outerShdw>
                </a:effectLst>
              </a:rPr>
              <a:t>COM</a:t>
            </a:r>
          </a:p>
        </p:txBody>
      </p:sp>
      <p:sp>
        <p:nvSpPr>
          <p:cNvPr id="6" name="TextBox 5">
            <a:extLst>
              <a:ext uri="{FF2B5EF4-FFF2-40B4-BE49-F238E27FC236}">
                <a16:creationId xmlns:a16="http://schemas.microsoft.com/office/drawing/2014/main" id="{B59AD75B-DA81-F757-DD32-F5AF965F6F4A}"/>
              </a:ext>
            </a:extLst>
          </p:cNvPr>
          <p:cNvSpPr txBox="1"/>
          <p:nvPr/>
        </p:nvSpPr>
        <p:spPr>
          <a:xfrm>
            <a:off x="3195320" y="3830320"/>
            <a:ext cx="2946400" cy="1323439"/>
          </a:xfrm>
          <a:prstGeom prst="rect">
            <a:avLst/>
          </a:prstGeom>
          <a:noFill/>
        </p:spPr>
        <p:txBody>
          <a:bodyPr wrap="square" rtlCol="0">
            <a:spAutoFit/>
          </a:bodyPr>
          <a:lstStyle/>
          <a:p>
            <a:r>
              <a:rPr lang="fr-FR" sz="8000" b="1" dirty="0">
                <a:solidFill>
                  <a:schemeClr val="bg1"/>
                </a:solidFill>
                <a:effectLst>
                  <a:outerShdw blurRad="38100" dist="38100" dir="2700000" algn="tl">
                    <a:srgbClr val="000000">
                      <a:alpha val="43137"/>
                    </a:srgbClr>
                  </a:outerShdw>
                </a:effectLst>
              </a:rPr>
              <a:t>PANY</a:t>
            </a:r>
          </a:p>
        </p:txBody>
      </p:sp>
    </p:spTree>
    <p:extLst>
      <p:ext uri="{BB962C8B-B14F-4D97-AF65-F5344CB8AC3E}">
        <p14:creationId xmlns:p14="http://schemas.microsoft.com/office/powerpoint/2010/main" val="21042524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E7D4-93EF-5969-FADF-A08B123625E9}"/>
              </a:ext>
            </a:extLst>
          </p:cNvPr>
          <p:cNvSpPr>
            <a:spLocks noGrp="1"/>
          </p:cNvSpPr>
          <p:nvPr>
            <p:ph type="title"/>
          </p:nvPr>
        </p:nvSpPr>
        <p:spPr>
          <a:xfrm>
            <a:off x="713264" y="486836"/>
            <a:ext cx="5431472" cy="421213"/>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COMPANY DASHBOARD</a:t>
            </a:r>
          </a:p>
        </p:txBody>
      </p:sp>
      <p:sp>
        <p:nvSpPr>
          <p:cNvPr id="3" name="Content Placeholder 2">
            <a:extLst>
              <a:ext uri="{FF2B5EF4-FFF2-40B4-BE49-F238E27FC236}">
                <a16:creationId xmlns:a16="http://schemas.microsoft.com/office/drawing/2014/main" id="{4421D052-FB84-D880-24C7-F06BF2B28E03}"/>
              </a:ext>
            </a:extLst>
          </p:cNvPr>
          <p:cNvSpPr>
            <a:spLocks noGrp="1"/>
          </p:cNvSpPr>
          <p:nvPr>
            <p:ph idx="1"/>
          </p:nvPr>
        </p:nvSpPr>
        <p:spPr>
          <a:xfrm>
            <a:off x="254000" y="1560407"/>
            <a:ext cx="5915025" cy="1579033"/>
          </a:xfrm>
        </p:spPr>
        <p:txBody>
          <a:bodyPr>
            <a:normAutofit/>
          </a:bodyPr>
          <a:lstStyle/>
          <a:p>
            <a:pPr marL="0" indent="0">
              <a:lnSpc>
                <a:spcPct val="150000"/>
              </a:lnSpc>
              <a:buNone/>
            </a:pPr>
            <a:r>
              <a:rPr lang="fr-FR" sz="1300" dirty="0"/>
              <a:t>La page Dashboard </a:t>
            </a:r>
            <a:r>
              <a:rPr lang="fr-FR" sz="1300" dirty="0" err="1"/>
              <a:t>Company</a:t>
            </a:r>
            <a:r>
              <a:rPr lang="fr-FR" sz="1300" dirty="0"/>
              <a:t> est le tableau de bord principal dédié aux entreprises pour gérer efficacement leurs processus de recrutement sur la plateforme </a:t>
            </a:r>
            <a:r>
              <a:rPr lang="fr-FR" sz="1300" dirty="0" err="1"/>
              <a:t>SkillMatch</a:t>
            </a:r>
            <a:r>
              <a:rPr lang="fr-FR" sz="1300" dirty="0"/>
              <a:t>. Elle offre une vue d’ensemble complète des tests publiés, des candidats sélectionnés, et des candidats acceptés, avec des statistiques clés et des outils puissants pour faciliter la prise de décision.</a:t>
            </a:r>
          </a:p>
        </p:txBody>
      </p:sp>
      <p:sp>
        <p:nvSpPr>
          <p:cNvPr id="5" name="TextBox 4">
            <a:extLst>
              <a:ext uri="{FF2B5EF4-FFF2-40B4-BE49-F238E27FC236}">
                <a16:creationId xmlns:a16="http://schemas.microsoft.com/office/drawing/2014/main" id="{35D6B6EB-637C-8B0F-4468-B50AE624BAB9}"/>
              </a:ext>
            </a:extLst>
          </p:cNvPr>
          <p:cNvSpPr txBox="1"/>
          <p:nvPr/>
        </p:nvSpPr>
        <p:spPr>
          <a:xfrm>
            <a:off x="254000" y="3222838"/>
            <a:ext cx="6319519" cy="5465022"/>
          </a:xfrm>
          <a:prstGeom prst="rect">
            <a:avLst/>
          </a:prstGeom>
          <a:noFill/>
        </p:spPr>
        <p:txBody>
          <a:bodyPr wrap="square">
            <a:spAutoFit/>
          </a:bodyPr>
          <a:lstStyle/>
          <a:p>
            <a:pPr>
              <a:lnSpc>
                <a:spcPct val="150000"/>
              </a:lnSpc>
              <a:buNone/>
            </a:pPr>
            <a:r>
              <a:rPr lang="fr-FR" sz="1300" b="1" dirty="0"/>
              <a:t>Fonctionnalités principales :</a:t>
            </a:r>
            <a:endParaRPr lang="fr-FR" sz="1300" dirty="0"/>
          </a:p>
          <a:p>
            <a:pPr>
              <a:lnSpc>
                <a:spcPct val="150000"/>
              </a:lnSpc>
              <a:buFont typeface="Arial" panose="020B0604020202020204" pitchFamily="34" charset="0"/>
              <a:buChar char="•"/>
            </a:pPr>
            <a:r>
              <a:rPr lang="fr-FR" sz="1300" b="1" dirty="0"/>
              <a:t>Statistiques en temps réel</a:t>
            </a:r>
            <a:r>
              <a:rPr lang="fr-FR" sz="1300" dirty="0"/>
              <a:t> : La page affiche des indicateurs de performance essentiels, tels que le nombre total de tests créés, les tests résolus, les candidats sélectionnés et acceptés, ainsi que les compétences requises par l’entreprise. Ces statistiques sont mises à jour automatiquement pour refléter les dernières données.</a:t>
            </a:r>
          </a:p>
          <a:p>
            <a:pPr>
              <a:lnSpc>
                <a:spcPct val="150000"/>
              </a:lnSpc>
              <a:buFont typeface="Arial" panose="020B0604020202020204" pitchFamily="34" charset="0"/>
              <a:buChar char="•"/>
            </a:pPr>
            <a:r>
              <a:rPr lang="fr-FR" sz="1300" b="1" dirty="0"/>
              <a:t>Liste des candidats</a:t>
            </a:r>
            <a:r>
              <a:rPr lang="fr-FR" sz="1300" dirty="0"/>
              <a:t> : Deux listes distinctes permettent de visualiser les candidats en fonction de leur statut :</a:t>
            </a:r>
          </a:p>
          <a:p>
            <a:pPr marL="742950" lvl="1" indent="-285750">
              <a:lnSpc>
                <a:spcPct val="150000"/>
              </a:lnSpc>
              <a:buFont typeface="Arial" panose="020B0604020202020204" pitchFamily="34" charset="0"/>
              <a:buChar char="•"/>
            </a:pPr>
            <a:r>
              <a:rPr lang="fr-FR" sz="1300" b="1" dirty="0"/>
              <a:t>Candidats sélectionnés</a:t>
            </a:r>
            <a:r>
              <a:rPr lang="fr-FR" sz="1300" dirty="0"/>
              <a:t> : Liste des candidats présélectionnés après avoir passé les tests.</a:t>
            </a:r>
          </a:p>
          <a:p>
            <a:pPr marL="742950" lvl="1" indent="-285750">
              <a:lnSpc>
                <a:spcPct val="150000"/>
              </a:lnSpc>
              <a:buFont typeface="Arial" panose="020B0604020202020204" pitchFamily="34" charset="0"/>
              <a:buChar char="•"/>
            </a:pPr>
            <a:r>
              <a:rPr lang="fr-FR" sz="1300" b="1" dirty="0"/>
              <a:t>Candidats acceptés</a:t>
            </a:r>
            <a:r>
              <a:rPr lang="fr-FR" sz="1300" dirty="0"/>
              <a:t> : Liste des candidats ayant officiellement été acceptés pour une opportunité.</a:t>
            </a:r>
          </a:p>
          <a:p>
            <a:pPr>
              <a:lnSpc>
                <a:spcPct val="150000"/>
              </a:lnSpc>
              <a:buFont typeface="Arial" panose="020B0604020202020204" pitchFamily="34" charset="0"/>
              <a:buChar char="•"/>
            </a:pPr>
            <a:r>
              <a:rPr lang="fr-FR" sz="1300" b="1" dirty="0"/>
              <a:t>Recherche et filtrage</a:t>
            </a:r>
            <a:r>
              <a:rPr lang="fr-FR" sz="1300" dirty="0"/>
              <a:t> : Pour faciliter la gestion des candidats, la page inclut une fonction de recherche par nom ou email, permettant à l’entreprise de retrouver rapidement un candidat spécifique. De plus, un système de filtrage permet d’afficher uniquement les candidats acceptés ou sélectionnés selon les besoins.</a:t>
            </a:r>
          </a:p>
          <a:p>
            <a:pPr>
              <a:lnSpc>
                <a:spcPct val="150000"/>
              </a:lnSpc>
              <a:buFont typeface="Arial" panose="020B0604020202020204" pitchFamily="34" charset="0"/>
              <a:buChar char="•"/>
            </a:pPr>
            <a:r>
              <a:rPr lang="fr-FR" sz="1300" b="1" dirty="0"/>
              <a:t>Gestion des tests créés</a:t>
            </a:r>
            <a:r>
              <a:rPr lang="fr-FR" sz="1300" dirty="0"/>
              <a:t> : La section des tests affiche les tests publiés par l’entreprise, avec leurs détails comme les prérequis, les outils nécessaires, les instructions avant de répondre, et la date de création.</a:t>
            </a:r>
          </a:p>
        </p:txBody>
      </p:sp>
    </p:spTree>
    <p:extLst>
      <p:ext uri="{BB962C8B-B14F-4D97-AF65-F5344CB8AC3E}">
        <p14:creationId xmlns:p14="http://schemas.microsoft.com/office/powerpoint/2010/main" val="2086021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9CC3CAC-0220-C126-A94D-7D50FDB7EACA}"/>
              </a:ext>
            </a:extLst>
          </p:cNvPr>
          <p:cNvGrpSpPr/>
          <p:nvPr/>
        </p:nvGrpSpPr>
        <p:grpSpPr>
          <a:xfrm>
            <a:off x="0" y="460375"/>
            <a:ext cx="6858000" cy="7675876"/>
            <a:chOff x="0" y="460375"/>
            <a:chExt cx="6858000" cy="7675876"/>
          </a:xfrm>
        </p:grpSpPr>
        <p:pic>
          <p:nvPicPr>
            <p:cNvPr id="5" name="Picture 4" descr="A screenshot of a computer&#10;&#10;AI-generated content may be incorrect.">
              <a:extLst>
                <a:ext uri="{FF2B5EF4-FFF2-40B4-BE49-F238E27FC236}">
                  <a16:creationId xmlns:a16="http://schemas.microsoft.com/office/drawing/2014/main" id="{32A053CF-690E-A6E2-4FFE-34432FB44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0375"/>
              <a:ext cx="6858000" cy="4111625"/>
            </a:xfrm>
            <a:prstGeom prst="rect">
              <a:avLst/>
            </a:prstGeom>
          </p:spPr>
        </p:pic>
        <p:pic>
          <p:nvPicPr>
            <p:cNvPr id="7" name="Picture 6" descr="Screens screenshot of a computer&#10;&#10;AI-generated content may be incorrect.">
              <a:extLst>
                <a:ext uri="{FF2B5EF4-FFF2-40B4-BE49-F238E27FC236}">
                  <a16:creationId xmlns:a16="http://schemas.microsoft.com/office/drawing/2014/main" id="{8023EA3E-CCDC-2574-9EE6-233FD8500A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72000"/>
              <a:ext cx="6858000" cy="3564251"/>
            </a:xfrm>
            <a:prstGeom prst="rect">
              <a:avLst/>
            </a:prstGeom>
          </p:spPr>
        </p:pic>
      </p:grpSp>
    </p:spTree>
    <p:extLst>
      <p:ext uri="{BB962C8B-B14F-4D97-AF65-F5344CB8AC3E}">
        <p14:creationId xmlns:p14="http://schemas.microsoft.com/office/powerpoint/2010/main" val="38098299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phone&#10;&#10;AI-generated content may be incorrect.">
            <a:extLst>
              <a:ext uri="{FF2B5EF4-FFF2-40B4-BE49-F238E27FC236}">
                <a16:creationId xmlns:a16="http://schemas.microsoft.com/office/drawing/2014/main" id="{1AB8BA56-0D44-8486-0BB3-079E034F00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444"/>
            <a:ext cx="6858000" cy="1709192"/>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EC865D1B-2211-D9C9-1528-6F32F3021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2836"/>
            <a:ext cx="6858000" cy="4400684"/>
          </a:xfrm>
          <a:prstGeom prst="rect">
            <a:avLst/>
          </a:prstGeom>
        </p:spPr>
      </p:pic>
    </p:spTree>
    <p:extLst>
      <p:ext uri="{BB962C8B-B14F-4D97-AF65-F5344CB8AC3E}">
        <p14:creationId xmlns:p14="http://schemas.microsoft.com/office/powerpoint/2010/main" val="23581112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3EE89-6F7D-0B2F-3606-27F71A57B702}"/>
              </a:ext>
            </a:extLst>
          </p:cNvPr>
          <p:cNvSpPr>
            <a:spLocks noGrp="1"/>
          </p:cNvSpPr>
          <p:nvPr>
            <p:ph type="title"/>
          </p:nvPr>
        </p:nvSpPr>
        <p:spPr>
          <a:xfrm>
            <a:off x="298769" y="344597"/>
            <a:ext cx="4862512" cy="640924"/>
          </a:xfrm>
        </p:spPr>
        <p:style>
          <a:lnRef idx="2">
            <a:schemeClr val="accent4"/>
          </a:lnRef>
          <a:fillRef idx="1">
            <a:schemeClr val="lt1"/>
          </a:fillRef>
          <a:effectRef idx="0">
            <a:schemeClr val="accent4"/>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CREATE NEW TEST</a:t>
            </a:r>
          </a:p>
        </p:txBody>
      </p:sp>
      <p:sp>
        <p:nvSpPr>
          <p:cNvPr id="3" name="Content Placeholder 2">
            <a:extLst>
              <a:ext uri="{FF2B5EF4-FFF2-40B4-BE49-F238E27FC236}">
                <a16:creationId xmlns:a16="http://schemas.microsoft.com/office/drawing/2014/main" id="{665DE6A4-52C5-FBDC-7E6D-59D3281CB96B}"/>
              </a:ext>
            </a:extLst>
          </p:cNvPr>
          <p:cNvSpPr>
            <a:spLocks noGrp="1"/>
          </p:cNvSpPr>
          <p:nvPr>
            <p:ph idx="1"/>
          </p:nvPr>
        </p:nvSpPr>
        <p:spPr>
          <a:xfrm>
            <a:off x="471487" y="1651847"/>
            <a:ext cx="5915025" cy="1375833"/>
          </a:xfrm>
        </p:spPr>
        <p:txBody>
          <a:bodyPr>
            <a:normAutofit/>
          </a:bodyPr>
          <a:lstStyle/>
          <a:p>
            <a:pPr marL="0" indent="0">
              <a:lnSpc>
                <a:spcPct val="150000"/>
              </a:lnSpc>
              <a:buNone/>
            </a:pPr>
            <a:r>
              <a:rPr lang="fr-FR" sz="1300" dirty="0"/>
              <a:t>Cette page permet aux entreprises de configurer un nouveau test complet destiné à l’évaluation des compétences des candidats. Grâce à une interface intuitive, les recruteurs peuvent définir les paramètres essentiels pour garantir la pertinence et la qualité du test.</a:t>
            </a:r>
          </a:p>
        </p:txBody>
      </p:sp>
      <p:pic>
        <p:nvPicPr>
          <p:cNvPr id="6" name="Picture 5">
            <a:extLst>
              <a:ext uri="{FF2B5EF4-FFF2-40B4-BE49-F238E27FC236}">
                <a16:creationId xmlns:a16="http://schemas.microsoft.com/office/drawing/2014/main" id="{4ECC7EDA-4FEC-8EE5-0E94-03B021F11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95918"/>
            <a:ext cx="4121074" cy="4978400"/>
          </a:xfrm>
          <a:prstGeom prst="rect">
            <a:avLst/>
          </a:prstGeom>
        </p:spPr>
      </p:pic>
      <p:sp>
        <p:nvSpPr>
          <p:cNvPr id="8" name="TextBox 7">
            <a:extLst>
              <a:ext uri="{FF2B5EF4-FFF2-40B4-BE49-F238E27FC236}">
                <a16:creationId xmlns:a16="http://schemas.microsoft.com/office/drawing/2014/main" id="{37D138B9-452B-088B-8269-5532A9BD1ACD}"/>
              </a:ext>
            </a:extLst>
          </p:cNvPr>
          <p:cNvSpPr txBox="1"/>
          <p:nvPr/>
        </p:nvSpPr>
        <p:spPr>
          <a:xfrm>
            <a:off x="4236720" y="2828558"/>
            <a:ext cx="2479040" cy="2464201"/>
          </a:xfrm>
          <a:prstGeom prst="rect">
            <a:avLst/>
          </a:prstGeom>
          <a:ln>
            <a:prstDash val="lgDashDotDot"/>
          </a:ln>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fr-FR" sz="1300" b="1" dirty="0"/>
              <a:t>Détails du test</a:t>
            </a:r>
            <a:r>
              <a:rPr lang="fr-FR" sz="1300" dirty="0"/>
              <a:t> : Saisissez l’objectif précis du test, les prérequis nécessaires, les outils requis, ainsi que les instructions importantes à suivre avant de commencer le test. Ces informations aident les candidats à bien se préparer.</a:t>
            </a:r>
          </a:p>
        </p:txBody>
      </p:sp>
      <p:sp>
        <p:nvSpPr>
          <p:cNvPr id="10" name="TextBox 9">
            <a:extLst>
              <a:ext uri="{FF2B5EF4-FFF2-40B4-BE49-F238E27FC236}">
                <a16:creationId xmlns:a16="http://schemas.microsoft.com/office/drawing/2014/main" id="{072C7261-C29D-47D0-4F07-BA900C6F3A5A}"/>
              </a:ext>
            </a:extLst>
          </p:cNvPr>
          <p:cNvSpPr txBox="1"/>
          <p:nvPr/>
        </p:nvSpPr>
        <p:spPr>
          <a:xfrm>
            <a:off x="4236720" y="5510035"/>
            <a:ext cx="2479040" cy="2764283"/>
          </a:xfrm>
          <a:prstGeom prst="rect">
            <a:avLst/>
          </a:prstGeom>
          <a:ln>
            <a:prstDash val="lgDashDot"/>
          </a:ln>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fr-FR" sz="1300" b="1" dirty="0"/>
              <a:t>Configuration du test</a:t>
            </a:r>
            <a:r>
              <a:rPr lang="fr-FR" sz="1300" dirty="0"/>
              <a:t> : Choisissez les compétences évaluées dans ce test en sélectionnant les skills appropriés dans une liste déroulante. Il est également possible d’associer des modules QCM spécifiques pour enrichir l’évaluation.</a:t>
            </a:r>
          </a:p>
        </p:txBody>
      </p:sp>
    </p:spTree>
    <p:extLst>
      <p:ext uri="{BB962C8B-B14F-4D97-AF65-F5344CB8AC3E}">
        <p14:creationId xmlns:p14="http://schemas.microsoft.com/office/powerpoint/2010/main" val="5251885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5125-BF18-C96B-8564-F07033F006FF}"/>
              </a:ext>
            </a:extLst>
          </p:cNvPr>
          <p:cNvSpPr>
            <a:spLocks noGrp="1"/>
          </p:cNvSpPr>
          <p:nvPr>
            <p:ph type="title"/>
          </p:nvPr>
        </p:nvSpPr>
        <p:spPr>
          <a:xfrm>
            <a:off x="713264" y="507157"/>
            <a:ext cx="5431471" cy="549483"/>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TESTS</a:t>
            </a:r>
          </a:p>
        </p:txBody>
      </p:sp>
      <p:sp>
        <p:nvSpPr>
          <p:cNvPr id="3" name="Content Placeholder 2">
            <a:extLst>
              <a:ext uri="{FF2B5EF4-FFF2-40B4-BE49-F238E27FC236}">
                <a16:creationId xmlns:a16="http://schemas.microsoft.com/office/drawing/2014/main" id="{920DD0DF-324D-1C7B-902E-5155770BA22F}"/>
              </a:ext>
            </a:extLst>
          </p:cNvPr>
          <p:cNvSpPr>
            <a:spLocks noGrp="1"/>
          </p:cNvSpPr>
          <p:nvPr>
            <p:ph idx="1"/>
          </p:nvPr>
        </p:nvSpPr>
        <p:spPr>
          <a:xfrm>
            <a:off x="471487" y="1712807"/>
            <a:ext cx="5915025" cy="1355513"/>
          </a:xfrm>
        </p:spPr>
        <p:txBody>
          <a:bodyPr>
            <a:normAutofit/>
          </a:bodyPr>
          <a:lstStyle/>
          <a:p>
            <a:pPr marL="0" indent="0">
              <a:lnSpc>
                <a:spcPct val="150000"/>
              </a:lnSpc>
              <a:buNone/>
            </a:pPr>
            <a:r>
              <a:rPr lang="fr-FR" sz="1300" dirty="0"/>
              <a:t>Cette page présente un aperçu complet des tests créés par votre entreprise pour évaluer les candidats. Vous y retrouvez la liste des tests avec leurs informations clés telles que le titre, le niveau de difficulté, la date de création, la dernière mise à jour, et le nombre de candidats ayant résolu chaque test.</a:t>
            </a:r>
          </a:p>
        </p:txBody>
      </p:sp>
      <p:sp>
        <p:nvSpPr>
          <p:cNvPr id="5" name="TextBox 4">
            <a:extLst>
              <a:ext uri="{FF2B5EF4-FFF2-40B4-BE49-F238E27FC236}">
                <a16:creationId xmlns:a16="http://schemas.microsoft.com/office/drawing/2014/main" id="{71A09AD9-B87E-4C1D-6EC4-E722439AEBC2}"/>
              </a:ext>
            </a:extLst>
          </p:cNvPr>
          <p:cNvSpPr txBox="1"/>
          <p:nvPr/>
        </p:nvSpPr>
        <p:spPr>
          <a:xfrm>
            <a:off x="471487" y="3068320"/>
            <a:ext cx="5915025" cy="2764283"/>
          </a:xfrm>
          <a:prstGeom prst="rect">
            <a:avLst/>
          </a:prstGeom>
          <a:noFill/>
        </p:spPr>
        <p:txBody>
          <a:bodyPr wrap="square">
            <a:spAutoFit/>
          </a:bodyPr>
          <a:lstStyle/>
          <a:p>
            <a:pPr>
              <a:lnSpc>
                <a:spcPct val="150000"/>
              </a:lnSpc>
              <a:buNone/>
            </a:pPr>
            <a:r>
              <a:rPr lang="fr-FR" sz="1300" b="1" dirty="0"/>
              <a:t>Fonctionnalités principales :</a:t>
            </a:r>
            <a:endParaRPr lang="fr-FR" sz="1300" dirty="0"/>
          </a:p>
          <a:p>
            <a:pPr>
              <a:lnSpc>
                <a:spcPct val="150000"/>
              </a:lnSpc>
              <a:buFont typeface="Arial" panose="020B0604020202020204" pitchFamily="34" charset="0"/>
              <a:buChar char="•"/>
            </a:pPr>
            <a:r>
              <a:rPr lang="fr-FR" sz="1300" b="1" dirty="0"/>
              <a:t>Gestion des tests</a:t>
            </a:r>
            <a:r>
              <a:rPr lang="fr-FR" sz="1300" dirty="0"/>
              <a:t> : Ajoutez facilement un nouveau test grâce au bouton dédié en haut de la page.</a:t>
            </a:r>
          </a:p>
          <a:p>
            <a:pPr>
              <a:lnSpc>
                <a:spcPct val="150000"/>
              </a:lnSpc>
              <a:buFont typeface="Arial" panose="020B0604020202020204" pitchFamily="34" charset="0"/>
              <a:buChar char="•"/>
            </a:pPr>
            <a:r>
              <a:rPr lang="fr-FR" sz="1300" b="1" dirty="0"/>
              <a:t>Détails des tests</a:t>
            </a:r>
            <a:r>
              <a:rPr lang="fr-FR" sz="1300" dirty="0"/>
              <a:t> : Pour chaque test, consultez les détails des candidats ayant passé et résolu le test via un bouton « Détails » qui ouvre une fenêtre modale informative.</a:t>
            </a:r>
          </a:p>
          <a:p>
            <a:pPr>
              <a:lnSpc>
                <a:spcPct val="150000"/>
              </a:lnSpc>
              <a:buFont typeface="Arial" panose="020B0604020202020204" pitchFamily="34" charset="0"/>
              <a:buChar char="•"/>
            </a:pPr>
            <a:r>
              <a:rPr lang="fr-FR" sz="1300" b="1" dirty="0"/>
              <a:t>Actions rapides</a:t>
            </a:r>
            <a:r>
              <a:rPr lang="fr-FR" sz="1300" dirty="0"/>
              <a:t> : Supprimez un test individuellement avec le bouton « Supprimer » ou sélectionnez plusieurs tests pour une suppression groupée, simplifiant ainsi la gestion et le nettoyage de votre base de tests.</a:t>
            </a:r>
          </a:p>
        </p:txBody>
      </p:sp>
      <p:pic>
        <p:nvPicPr>
          <p:cNvPr id="7" name="Picture 6" descr="A white background with black text&#10;&#10;AI-generated content may be incorrect.">
            <a:extLst>
              <a:ext uri="{FF2B5EF4-FFF2-40B4-BE49-F238E27FC236}">
                <a16:creationId xmlns:a16="http://schemas.microsoft.com/office/drawing/2014/main" id="{877DB352-B0B1-B631-11CF-53DDAA9C3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632" y="6426540"/>
            <a:ext cx="6144736" cy="100465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897894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F027F-B4A2-E97C-89DA-C3936C60B52A}"/>
              </a:ext>
            </a:extLst>
          </p:cNvPr>
          <p:cNvSpPr>
            <a:spLocks noGrp="1"/>
          </p:cNvSpPr>
          <p:nvPr>
            <p:ph type="title"/>
          </p:nvPr>
        </p:nvSpPr>
        <p:spPr>
          <a:xfrm>
            <a:off x="471487" y="409365"/>
            <a:ext cx="5915025" cy="498684"/>
          </a:xfrm>
          <a:ln>
            <a:prstDash val="lgDashDot"/>
          </a:ln>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CANDIDATE LIST</a:t>
            </a:r>
          </a:p>
        </p:txBody>
      </p:sp>
      <p:sp>
        <p:nvSpPr>
          <p:cNvPr id="3" name="Content Placeholder 2">
            <a:extLst>
              <a:ext uri="{FF2B5EF4-FFF2-40B4-BE49-F238E27FC236}">
                <a16:creationId xmlns:a16="http://schemas.microsoft.com/office/drawing/2014/main" id="{80372085-6430-DE13-9369-EDEB6B9F0ACA}"/>
              </a:ext>
            </a:extLst>
          </p:cNvPr>
          <p:cNvSpPr>
            <a:spLocks noGrp="1"/>
          </p:cNvSpPr>
          <p:nvPr>
            <p:ph idx="1"/>
          </p:nvPr>
        </p:nvSpPr>
        <p:spPr>
          <a:xfrm>
            <a:off x="471487" y="1397847"/>
            <a:ext cx="5915025" cy="1081193"/>
          </a:xfrm>
        </p:spPr>
        <p:txBody>
          <a:bodyPr>
            <a:normAutofit/>
          </a:bodyPr>
          <a:lstStyle/>
          <a:p>
            <a:pPr marL="0" indent="0">
              <a:lnSpc>
                <a:spcPct val="150000"/>
              </a:lnSpc>
              <a:buNone/>
            </a:pPr>
            <a:r>
              <a:rPr lang="fr-FR" sz="1300" dirty="0"/>
              <a:t>Cette page offre une vue d’ensemble des candidats inscrits sur la plateforme et suivis par votre entreprise. Chaque candidat est listé avec son rang, ses badges obtenus, les tests passés, ainsi que ses coordonnées principales.</a:t>
            </a:r>
          </a:p>
        </p:txBody>
      </p:sp>
      <p:pic>
        <p:nvPicPr>
          <p:cNvPr id="7" name="Picture 6" descr="A screenshot of a computer&#10;&#10;AI-generated content may be incorrect.">
            <a:extLst>
              <a:ext uri="{FF2B5EF4-FFF2-40B4-BE49-F238E27FC236}">
                <a16:creationId xmlns:a16="http://schemas.microsoft.com/office/drawing/2014/main" id="{F7A21462-F243-4E2C-F1E7-E64BA556B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560" y="2544157"/>
            <a:ext cx="4974272" cy="2507499"/>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44078BD3-EDC9-5AC3-90C5-6BCBF868E8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0" y="5239615"/>
            <a:ext cx="5222240" cy="1825611"/>
          </a:xfrm>
          <a:prstGeom prst="rect">
            <a:avLst/>
          </a:prstGeom>
        </p:spPr>
      </p:pic>
      <p:sp>
        <p:nvSpPr>
          <p:cNvPr id="10" name="Rectangle 1">
            <a:extLst>
              <a:ext uri="{FF2B5EF4-FFF2-40B4-BE49-F238E27FC236}">
                <a16:creationId xmlns:a16="http://schemas.microsoft.com/office/drawing/2014/main" id="{74870CAB-BE81-5A0F-14A7-4B1A3ECA7A86}"/>
              </a:ext>
            </a:extLst>
          </p:cNvPr>
          <p:cNvSpPr>
            <a:spLocks noChangeArrowheads="1"/>
          </p:cNvSpPr>
          <p:nvPr/>
        </p:nvSpPr>
        <p:spPr bwMode="auto">
          <a:xfrm>
            <a:off x="111760" y="7276793"/>
            <a:ext cx="6463664"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100" b="1" i="0" u="none" strike="noStrike" cap="none" normalizeH="0" baseline="0" dirty="0">
                <a:ln>
                  <a:noFill/>
                </a:ln>
                <a:solidFill>
                  <a:schemeClr val="tx1"/>
                </a:solidFill>
                <a:effectLst/>
              </a:rPr>
              <a:t>Consultation des détails</a:t>
            </a:r>
            <a:r>
              <a:rPr kumimoji="0" lang="fr-FR" altLang="fr-FR" sz="1100" b="0" i="0" u="none" strike="noStrike" cap="none" normalizeH="0" baseline="0" dirty="0">
                <a:ln>
                  <a:noFill/>
                </a:ln>
                <a:solidFill>
                  <a:schemeClr val="tx1"/>
                </a:solidFill>
                <a:effectLst/>
              </a:rPr>
              <a:t> : Pour chaque candidat, un bouton « Détails » ouvre une fenêtre modale affichant des informations complètes sur le profil du candidat, ses expériences, compétences, et résultats aux tests.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100" b="1" i="0" u="none" strike="noStrike" cap="none" normalizeH="0" baseline="0" dirty="0">
                <a:ln>
                  <a:noFill/>
                </a:ln>
                <a:solidFill>
                  <a:schemeClr val="tx1"/>
                </a:solidFill>
                <a:effectLst/>
              </a:rPr>
              <a:t>Gestion des statuts</a:t>
            </a:r>
            <a:r>
              <a:rPr kumimoji="0" lang="fr-FR" altLang="fr-FR" sz="1100" b="0" i="0" u="none" strike="noStrike" cap="none" normalizeH="0" baseline="0" dirty="0">
                <a:ln>
                  <a:noFill/>
                </a:ln>
                <a:solidFill>
                  <a:schemeClr val="tx1"/>
                </a:solidFill>
                <a:effectLst/>
              </a:rPr>
              <a:t> : Grâce aux boutons « Accepter » et « Rejeter », vous pouvez facilement gérer le statut des candidats en fonction de leur profil et performances.</a:t>
            </a:r>
          </a:p>
        </p:txBody>
      </p:sp>
    </p:spTree>
    <p:extLst>
      <p:ext uri="{BB962C8B-B14F-4D97-AF65-F5344CB8AC3E}">
        <p14:creationId xmlns:p14="http://schemas.microsoft.com/office/powerpoint/2010/main" val="6720100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F9995-B62A-43C5-7B7B-98780DFB45AC}"/>
              </a:ext>
            </a:extLst>
          </p:cNvPr>
          <p:cNvSpPr>
            <a:spLocks noGrp="1"/>
          </p:cNvSpPr>
          <p:nvPr>
            <p:ph type="title"/>
          </p:nvPr>
        </p:nvSpPr>
        <p:spPr>
          <a:xfrm>
            <a:off x="471488" y="947845"/>
            <a:ext cx="5907008" cy="610444"/>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FILTER CANDIDATE</a:t>
            </a:r>
          </a:p>
        </p:txBody>
      </p:sp>
      <p:sp>
        <p:nvSpPr>
          <p:cNvPr id="3" name="Content Placeholder 2">
            <a:extLst>
              <a:ext uri="{FF2B5EF4-FFF2-40B4-BE49-F238E27FC236}">
                <a16:creationId xmlns:a16="http://schemas.microsoft.com/office/drawing/2014/main" id="{A2D92DAD-2BB9-66BB-23B9-39CDCEB539F2}"/>
              </a:ext>
            </a:extLst>
          </p:cNvPr>
          <p:cNvSpPr>
            <a:spLocks noGrp="1"/>
          </p:cNvSpPr>
          <p:nvPr>
            <p:ph idx="1"/>
          </p:nvPr>
        </p:nvSpPr>
        <p:spPr>
          <a:xfrm>
            <a:off x="471487" y="2295205"/>
            <a:ext cx="5907009" cy="1182793"/>
          </a:xfrm>
        </p:spPr>
        <p:txBody>
          <a:bodyPr>
            <a:normAutofit/>
          </a:bodyPr>
          <a:lstStyle/>
          <a:p>
            <a:pPr marL="0" indent="0">
              <a:lnSpc>
                <a:spcPct val="150000"/>
              </a:lnSpc>
              <a:buNone/>
            </a:pPr>
            <a:r>
              <a:rPr lang="fr-FR" sz="1300" dirty="0"/>
              <a:t>Cette page vous permet de rechercher et filtrer des candidats qualifiés pour votre équipe en fonction de critères précis tels que le domaine d’expertise, les compétences spécifiques et la localisation</a:t>
            </a:r>
          </a:p>
        </p:txBody>
      </p:sp>
      <p:sp>
        <p:nvSpPr>
          <p:cNvPr id="6" name="Rectangle 2">
            <a:extLst>
              <a:ext uri="{FF2B5EF4-FFF2-40B4-BE49-F238E27FC236}">
                <a16:creationId xmlns:a16="http://schemas.microsoft.com/office/drawing/2014/main" id="{84139768-9405-6378-6866-9F60797D5863}"/>
              </a:ext>
            </a:extLst>
          </p:cNvPr>
          <p:cNvSpPr>
            <a:spLocks noChangeArrowheads="1"/>
          </p:cNvSpPr>
          <p:nvPr/>
        </p:nvSpPr>
        <p:spPr bwMode="auto">
          <a:xfrm>
            <a:off x="471487" y="3477998"/>
            <a:ext cx="5907010" cy="3364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300" b="1" i="0" u="none" strike="noStrike" cap="none" normalizeH="0" baseline="0" dirty="0">
                <a:ln>
                  <a:noFill/>
                </a:ln>
                <a:solidFill>
                  <a:schemeClr val="tx1"/>
                </a:solidFill>
                <a:effectLst/>
              </a:rPr>
              <a:t>Filtrage par domaine</a:t>
            </a:r>
            <a:r>
              <a:rPr kumimoji="0" lang="fr-FR" altLang="fr-FR" sz="1300" b="0" i="0" u="none" strike="noStrike" cap="none" normalizeH="0" baseline="0" dirty="0">
                <a:ln>
                  <a:noFill/>
                </a:ln>
                <a:solidFill>
                  <a:schemeClr val="tx1"/>
                </a:solidFill>
                <a:effectLst/>
              </a:rPr>
              <a:t> : Choisissez parmi plusieurs domaines technologiques clés comme le développement web, mobile, l’intelligence artificielle, le cloud </a:t>
            </a:r>
            <a:r>
              <a:rPr kumimoji="0" lang="fr-FR" altLang="fr-FR" sz="1300" b="0" i="0" u="none" strike="noStrike" cap="none" normalizeH="0" baseline="0" dirty="0" err="1">
                <a:ln>
                  <a:noFill/>
                </a:ln>
                <a:solidFill>
                  <a:schemeClr val="tx1"/>
                </a:solidFill>
                <a:effectLst/>
              </a:rPr>
              <a:t>computing</a:t>
            </a:r>
            <a:r>
              <a:rPr kumimoji="0" lang="fr-FR" altLang="fr-FR" sz="1300" b="0" i="0" u="none" strike="noStrike" cap="none" normalizeH="0" baseline="0" dirty="0">
                <a:ln>
                  <a:noFill/>
                </a:ln>
                <a:solidFill>
                  <a:schemeClr val="tx1"/>
                </a:solidFill>
                <a:effectLst/>
              </a:rPr>
              <a:t>, etc.</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300" b="1" i="0" u="none" strike="noStrike" cap="none" normalizeH="0" baseline="0" dirty="0">
                <a:ln>
                  <a:noFill/>
                </a:ln>
                <a:solidFill>
                  <a:schemeClr val="tx1"/>
                </a:solidFill>
                <a:effectLst/>
              </a:rPr>
              <a:t>Sélection des compétences</a:t>
            </a:r>
            <a:r>
              <a:rPr kumimoji="0" lang="fr-FR" altLang="fr-FR" sz="1300" b="0" i="0" u="none" strike="noStrike" cap="none" normalizeH="0" baseline="0" dirty="0">
                <a:ln>
                  <a:noFill/>
                </a:ln>
                <a:solidFill>
                  <a:schemeClr val="tx1"/>
                </a:solidFill>
                <a:effectLst/>
              </a:rPr>
              <a:t> : Affinez votre recherche en sélectionnant des compétences précises pour trouver les candidats qui correspondent exactement à vos besoins.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300" b="1" i="0" u="none" strike="noStrike" cap="none" normalizeH="0" baseline="0" dirty="0">
                <a:ln>
                  <a:noFill/>
                </a:ln>
                <a:solidFill>
                  <a:schemeClr val="tx1"/>
                </a:solidFill>
                <a:effectLst/>
              </a:rPr>
              <a:t>Filtrage géographique</a:t>
            </a:r>
            <a:r>
              <a:rPr kumimoji="0" lang="fr-FR" altLang="fr-FR" sz="1300" b="0" i="0" u="none" strike="noStrike" cap="none" normalizeH="0" baseline="0" dirty="0">
                <a:ln>
                  <a:noFill/>
                </a:ln>
                <a:solidFill>
                  <a:schemeClr val="tx1"/>
                </a:solidFill>
                <a:effectLst/>
              </a:rPr>
              <a:t> : Trouvez des candidats basés dans des régions spécifiques pour faciliter la collaboration locale ou à distance.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300" b="1" i="0" u="none" strike="noStrike" cap="none" normalizeH="0" baseline="0" dirty="0">
                <a:ln>
                  <a:noFill/>
                </a:ln>
                <a:solidFill>
                  <a:schemeClr val="tx1"/>
                </a:solidFill>
                <a:effectLst/>
              </a:rPr>
              <a:t>Résultats dynamiques</a:t>
            </a:r>
            <a:r>
              <a:rPr kumimoji="0" lang="fr-FR" altLang="fr-FR" sz="1300" b="0" i="0" u="none" strike="noStrike" cap="none" normalizeH="0" baseline="0" dirty="0">
                <a:ln>
                  <a:noFill/>
                </a:ln>
                <a:solidFill>
                  <a:schemeClr val="tx1"/>
                </a:solidFill>
                <a:effectLst/>
              </a:rPr>
              <a:t> : La liste des candidats s’affiche instantanément selon vos critères, avec des informations clés comme le score de tests, la certification professionnelle, le résumé de profil, et la localisation.</a:t>
            </a:r>
          </a:p>
        </p:txBody>
      </p:sp>
      <p:grpSp>
        <p:nvGrpSpPr>
          <p:cNvPr id="9" name="Group 8">
            <a:extLst>
              <a:ext uri="{FF2B5EF4-FFF2-40B4-BE49-F238E27FC236}">
                <a16:creationId xmlns:a16="http://schemas.microsoft.com/office/drawing/2014/main" id="{E75D98B1-8159-0E98-073D-AF632C06B21A}"/>
              </a:ext>
            </a:extLst>
          </p:cNvPr>
          <p:cNvGrpSpPr/>
          <p:nvPr/>
        </p:nvGrpSpPr>
        <p:grpSpPr>
          <a:xfrm flipV="1">
            <a:off x="414653" y="2273022"/>
            <a:ext cx="453670" cy="409053"/>
            <a:chOff x="1588653" y="5415023"/>
            <a:chExt cx="784157" cy="735401"/>
          </a:xfrm>
        </p:grpSpPr>
        <p:cxnSp>
          <p:nvCxnSpPr>
            <p:cNvPr id="10" name="Straight Connector 9">
              <a:extLst>
                <a:ext uri="{FF2B5EF4-FFF2-40B4-BE49-F238E27FC236}">
                  <a16:creationId xmlns:a16="http://schemas.microsoft.com/office/drawing/2014/main" id="{58719BF4-E82C-6959-B911-15C2D2BD8756}"/>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1" name="Straight Connector 10">
              <a:extLst>
                <a:ext uri="{FF2B5EF4-FFF2-40B4-BE49-F238E27FC236}">
                  <a16:creationId xmlns:a16="http://schemas.microsoft.com/office/drawing/2014/main" id="{4805E72B-DAAC-73CA-93D5-91445705C239}"/>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12" name="Group 11">
            <a:extLst>
              <a:ext uri="{FF2B5EF4-FFF2-40B4-BE49-F238E27FC236}">
                <a16:creationId xmlns:a16="http://schemas.microsoft.com/office/drawing/2014/main" id="{D365338C-382F-246E-9E4E-39C3D59775F5}"/>
              </a:ext>
            </a:extLst>
          </p:cNvPr>
          <p:cNvGrpSpPr/>
          <p:nvPr/>
        </p:nvGrpSpPr>
        <p:grpSpPr>
          <a:xfrm rot="10800000" flipV="1">
            <a:off x="5924826" y="6433392"/>
            <a:ext cx="453670" cy="409053"/>
            <a:chOff x="1588653" y="5415023"/>
            <a:chExt cx="784157" cy="735401"/>
          </a:xfrm>
        </p:grpSpPr>
        <p:cxnSp>
          <p:nvCxnSpPr>
            <p:cNvPr id="13" name="Straight Connector 12">
              <a:extLst>
                <a:ext uri="{FF2B5EF4-FFF2-40B4-BE49-F238E27FC236}">
                  <a16:creationId xmlns:a16="http://schemas.microsoft.com/office/drawing/2014/main" id="{E158F73B-C92D-7539-1FA8-50543FBE468D}"/>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4" name="Straight Connector 13">
              <a:extLst>
                <a:ext uri="{FF2B5EF4-FFF2-40B4-BE49-F238E27FC236}">
                  <a16:creationId xmlns:a16="http://schemas.microsoft.com/office/drawing/2014/main" id="{54F08F6F-DE5A-4E7E-3875-CDB96207BDED}"/>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26654129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earch engine&#10;&#10;AI-generated content may be incorrect.">
            <a:extLst>
              <a:ext uri="{FF2B5EF4-FFF2-40B4-BE49-F238E27FC236}">
                <a16:creationId xmlns:a16="http://schemas.microsoft.com/office/drawing/2014/main" id="{74A8DAEE-BDE6-2EB2-A642-C4A75F420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0" y="401862"/>
            <a:ext cx="6573520" cy="5319276"/>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44232AA1-9518-ED55-854F-EC254E10B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528" y="6145439"/>
            <a:ext cx="2903472" cy="2095682"/>
          </a:xfrm>
          <a:prstGeom prst="rect">
            <a:avLst/>
          </a:prstGeom>
        </p:spPr>
      </p:pic>
      <p:sp>
        <p:nvSpPr>
          <p:cNvPr id="9" name="TextBox 8">
            <a:extLst>
              <a:ext uri="{FF2B5EF4-FFF2-40B4-BE49-F238E27FC236}">
                <a16:creationId xmlns:a16="http://schemas.microsoft.com/office/drawing/2014/main" id="{E77DA5A6-A60B-75D9-1FF7-76058F16265E}"/>
              </a:ext>
            </a:extLst>
          </p:cNvPr>
          <p:cNvSpPr txBox="1"/>
          <p:nvPr/>
        </p:nvSpPr>
        <p:spPr>
          <a:xfrm>
            <a:off x="3812288" y="6977249"/>
            <a:ext cx="2903472" cy="1263872"/>
          </a:xfrm>
          <a:prstGeom prst="rect">
            <a:avLst/>
          </a:prstGeom>
          <a:ln>
            <a:prstDash val="lgDashDotDot"/>
          </a:ln>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fr-FR" sz="1300" dirty="0"/>
              <a:t>Quand tu cliques sur le bouton « Envoyer notification », un modal s’ouvre où tu peux écrire un message à envoyer au candidat.</a:t>
            </a:r>
            <a:endParaRPr lang="fr-FR" sz="1300" dirty="0">
              <a:ln>
                <a:solidFill>
                  <a:schemeClr val="tx1"/>
                </a:solidFill>
                <a:prstDash val="lgDashDotDot"/>
              </a:ln>
            </a:endParaRPr>
          </a:p>
        </p:txBody>
      </p:sp>
      <p:cxnSp>
        <p:nvCxnSpPr>
          <p:cNvPr id="11" name="Connector: Curved 10">
            <a:extLst>
              <a:ext uri="{FF2B5EF4-FFF2-40B4-BE49-F238E27FC236}">
                <a16:creationId xmlns:a16="http://schemas.microsoft.com/office/drawing/2014/main" id="{E662BAD1-B317-72AD-2C06-380DC3A759CF}"/>
              </a:ext>
            </a:extLst>
          </p:cNvPr>
          <p:cNvCxnSpPr>
            <a:cxnSpLocks/>
          </p:cNvCxnSpPr>
          <p:nvPr/>
        </p:nvCxnSpPr>
        <p:spPr>
          <a:xfrm rot="5400000">
            <a:off x="2999488" y="5930094"/>
            <a:ext cx="1625600" cy="838200"/>
          </a:xfrm>
          <a:prstGeom prst="curvedConnector2">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510130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A178B-1EBC-0E5F-10F6-CF26A452EFB3}"/>
              </a:ext>
            </a:extLst>
          </p:cNvPr>
          <p:cNvSpPr>
            <a:spLocks noGrp="1"/>
          </p:cNvSpPr>
          <p:nvPr>
            <p:ph type="title"/>
          </p:nvPr>
        </p:nvSpPr>
        <p:spPr>
          <a:xfrm>
            <a:off x="471488" y="486837"/>
            <a:ext cx="5990272" cy="421212"/>
          </a:xfrm>
        </p:spPr>
        <p:txBody>
          <a:bodyPr>
            <a:normAutofit/>
          </a:bodyPr>
          <a:lstStyle/>
          <a:p>
            <a:pPr algn="ctr"/>
            <a:r>
              <a:rPr lang="fr-FR" sz="2000" dirty="0">
                <a:effectLst>
                  <a:outerShdw blurRad="38100" dist="38100" dir="2700000" algn="tl">
                    <a:srgbClr val="000000">
                      <a:alpha val="43137"/>
                    </a:srgbClr>
                  </a:outerShdw>
                </a:effectLst>
                <a:latin typeface="+mn-lt"/>
              </a:rPr>
              <a:t>CANDIDATE SELECTED</a:t>
            </a:r>
          </a:p>
        </p:txBody>
      </p:sp>
      <p:sp>
        <p:nvSpPr>
          <p:cNvPr id="3" name="Content Placeholder 2">
            <a:extLst>
              <a:ext uri="{FF2B5EF4-FFF2-40B4-BE49-F238E27FC236}">
                <a16:creationId xmlns:a16="http://schemas.microsoft.com/office/drawing/2014/main" id="{ACD75623-16B4-984C-9EFB-50E1C5CFF4C0}"/>
              </a:ext>
            </a:extLst>
          </p:cNvPr>
          <p:cNvSpPr>
            <a:spLocks noGrp="1"/>
          </p:cNvSpPr>
          <p:nvPr>
            <p:ph idx="1"/>
          </p:nvPr>
        </p:nvSpPr>
        <p:spPr>
          <a:xfrm>
            <a:off x="471487" y="1214967"/>
            <a:ext cx="5915025" cy="3214793"/>
          </a:xfrm>
        </p:spPr>
        <p:txBody>
          <a:bodyPr>
            <a:normAutofit/>
          </a:bodyPr>
          <a:lstStyle/>
          <a:p>
            <a:pPr>
              <a:lnSpc>
                <a:spcPct val="150000"/>
              </a:lnSpc>
              <a:buNone/>
            </a:pPr>
            <a:r>
              <a:rPr lang="fr-FR" sz="1300" dirty="0"/>
              <a:t>La page </a:t>
            </a:r>
            <a:r>
              <a:rPr lang="fr-FR" sz="1300" b="1" dirty="0" err="1"/>
              <a:t>Selected</a:t>
            </a:r>
            <a:r>
              <a:rPr lang="fr-FR" sz="1300" b="1" dirty="0"/>
              <a:t> Candidates</a:t>
            </a:r>
            <a:r>
              <a:rPr lang="fr-FR" sz="1300" dirty="0"/>
              <a:t> affiche la liste des candidats qui ont été sélectionnés pour un poste ou un projet spécifique. Pour chaque candidat, vous pouvez voir des informations essentielles comme leur nom, adresse email, date de sélection, et le nombre total de badges obtenus.</a:t>
            </a:r>
          </a:p>
          <a:p>
            <a:pPr>
              <a:lnSpc>
                <a:spcPct val="150000"/>
              </a:lnSpc>
              <a:buNone/>
            </a:pPr>
            <a:r>
              <a:rPr lang="fr-FR" sz="1300" dirty="0"/>
              <a:t>Chaque ligne de la liste propose deux actions principales :</a:t>
            </a:r>
          </a:p>
          <a:p>
            <a:pPr>
              <a:lnSpc>
                <a:spcPct val="150000"/>
              </a:lnSpc>
              <a:buFont typeface="Arial" panose="020B0604020202020204" pitchFamily="34" charset="0"/>
              <a:buChar char="•"/>
            </a:pPr>
            <a:r>
              <a:rPr lang="fr-FR" sz="1300" dirty="0"/>
              <a:t>Un bouton </a:t>
            </a:r>
            <a:r>
              <a:rPr lang="fr-FR" sz="1300" b="1" dirty="0"/>
              <a:t>Détails</a:t>
            </a:r>
            <a:r>
              <a:rPr lang="fr-FR" sz="1300" dirty="0"/>
              <a:t> qui ouvre une fenêtre modale affichant des informations complètes sur le candidat,</a:t>
            </a:r>
          </a:p>
          <a:p>
            <a:pPr>
              <a:lnSpc>
                <a:spcPct val="150000"/>
              </a:lnSpc>
              <a:buFont typeface="Arial" panose="020B0604020202020204" pitchFamily="34" charset="0"/>
              <a:buChar char="•"/>
            </a:pPr>
            <a:r>
              <a:rPr lang="fr-FR" sz="1300" dirty="0"/>
              <a:t>Un bouton </a:t>
            </a:r>
            <a:r>
              <a:rPr lang="fr-FR" sz="1300" b="1" dirty="0"/>
              <a:t>Supprimer</a:t>
            </a:r>
            <a:r>
              <a:rPr lang="fr-FR" sz="1300" dirty="0"/>
              <a:t> qui permet de retirer le candidat de la sélection en cours.</a:t>
            </a:r>
          </a:p>
        </p:txBody>
      </p:sp>
      <p:pic>
        <p:nvPicPr>
          <p:cNvPr id="5" name="Picture 4" descr="A screenshot of a computer&#10;&#10;AI-generated content may be incorrect.">
            <a:extLst>
              <a:ext uri="{FF2B5EF4-FFF2-40B4-BE49-F238E27FC236}">
                <a16:creationId xmlns:a16="http://schemas.microsoft.com/office/drawing/2014/main" id="{9C9E69AB-93DA-36FE-2106-0399B1CAB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59" y="4736678"/>
            <a:ext cx="6685281" cy="2205852"/>
          </a:xfrm>
          <a:prstGeom prst="rect">
            <a:avLst/>
          </a:prstGeom>
        </p:spPr>
      </p:pic>
    </p:spTree>
    <p:extLst>
      <p:ext uri="{BB962C8B-B14F-4D97-AF65-F5344CB8AC3E}">
        <p14:creationId xmlns:p14="http://schemas.microsoft.com/office/powerpoint/2010/main" val="1418230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88102-BFD8-914C-F572-F0247D678B94}"/>
              </a:ext>
            </a:extLst>
          </p:cNvPr>
          <p:cNvSpPr>
            <a:spLocks noGrp="1"/>
          </p:cNvSpPr>
          <p:nvPr>
            <p:ph type="title"/>
          </p:nvPr>
        </p:nvSpPr>
        <p:spPr>
          <a:xfrm>
            <a:off x="471487" y="653143"/>
            <a:ext cx="5915025" cy="858638"/>
          </a:xfrm>
          <a:ln>
            <a:prstDash val="lgDashDotDot"/>
          </a:ln>
        </p:spPr>
        <p:style>
          <a:lnRef idx="2">
            <a:schemeClr val="accent4"/>
          </a:lnRef>
          <a:fillRef idx="1">
            <a:schemeClr val="lt1"/>
          </a:fillRef>
          <a:effectRef idx="0">
            <a:schemeClr val="accent4"/>
          </a:effectRef>
          <a:fontRef idx="minor">
            <a:schemeClr val="dk1"/>
          </a:fontRef>
        </p:style>
        <p:txBody>
          <a:bodyPr>
            <a:normAutofit/>
          </a:bodyPr>
          <a:lstStyle/>
          <a:p>
            <a:pPr algn="ctr"/>
            <a:r>
              <a:rPr lang="fr-FR" dirty="0">
                <a:effectLst>
                  <a:outerShdw blurRad="38100" dist="38100" dir="2700000" algn="tl">
                    <a:srgbClr val="000000">
                      <a:alpha val="43137"/>
                    </a:srgbClr>
                  </a:outerShdw>
                </a:effectLst>
                <a:latin typeface="+mn-lt"/>
              </a:rPr>
              <a:t>Fonctionnalités proposées</a:t>
            </a:r>
          </a:p>
        </p:txBody>
      </p:sp>
      <p:sp>
        <p:nvSpPr>
          <p:cNvPr id="3" name="Content Placeholder 2">
            <a:extLst>
              <a:ext uri="{FF2B5EF4-FFF2-40B4-BE49-F238E27FC236}">
                <a16:creationId xmlns:a16="http://schemas.microsoft.com/office/drawing/2014/main" id="{11B0A3F5-C058-7325-57DE-0BB03294EA86}"/>
              </a:ext>
            </a:extLst>
          </p:cNvPr>
          <p:cNvSpPr>
            <a:spLocks noGrp="1"/>
          </p:cNvSpPr>
          <p:nvPr>
            <p:ph idx="1"/>
          </p:nvPr>
        </p:nvSpPr>
        <p:spPr>
          <a:xfrm>
            <a:off x="600891" y="1846966"/>
            <a:ext cx="5656217" cy="6839835"/>
          </a:xfrm>
        </p:spPr>
        <p:txBody>
          <a:bodyPr>
            <a:noAutofit/>
          </a:bodyPr>
          <a:lstStyle/>
          <a:p>
            <a:pPr marL="342900" indent="-342900">
              <a:lnSpc>
                <a:spcPct val="160000"/>
              </a:lnSpc>
              <a:buFont typeface="+mj-lt"/>
              <a:buAutoNum type="arabicPeriod"/>
            </a:pPr>
            <a:r>
              <a:rPr lang="fr-FR" sz="1400" b="1" dirty="0"/>
              <a:t>👨‍💻 Pour les candidats</a:t>
            </a:r>
          </a:p>
          <a:p>
            <a:pPr marL="685800" lvl="1" indent="-342900">
              <a:lnSpc>
                <a:spcPct val="160000"/>
              </a:lnSpc>
              <a:buFont typeface="+mj-lt"/>
              <a:buAutoNum type="arabicPeriod"/>
            </a:pPr>
            <a:r>
              <a:rPr lang="fr-FR" sz="1100" dirty="0"/>
              <a:t>Création de profil détaillé (bio, compétences, expériences, formations)</a:t>
            </a:r>
          </a:p>
          <a:p>
            <a:pPr marL="685800" lvl="1" indent="-342900">
              <a:lnSpc>
                <a:spcPct val="160000"/>
              </a:lnSpc>
              <a:buFont typeface="+mj-lt"/>
              <a:buAutoNum type="arabicPeriod"/>
            </a:pPr>
            <a:r>
              <a:rPr lang="fr-FR" sz="1100" dirty="0"/>
              <a:t>Accès à une </a:t>
            </a:r>
            <a:r>
              <a:rPr lang="fr-FR" sz="1100" b="1" dirty="0"/>
              <a:t>roadmap personnalisée</a:t>
            </a:r>
            <a:r>
              <a:rPr lang="fr-FR" sz="1100" dirty="0"/>
              <a:t> selon l’entreprise choisie</a:t>
            </a:r>
          </a:p>
          <a:p>
            <a:pPr marL="685800" lvl="1" indent="-342900">
              <a:lnSpc>
                <a:spcPct val="160000"/>
              </a:lnSpc>
              <a:buFont typeface="+mj-lt"/>
              <a:buAutoNum type="arabicPeriod"/>
            </a:pPr>
            <a:r>
              <a:rPr lang="fr-FR" sz="1100" dirty="0"/>
              <a:t>Passage de </a:t>
            </a:r>
            <a:r>
              <a:rPr lang="fr-FR" sz="1100" b="1" dirty="0"/>
              <a:t>QCM évaluatifs</a:t>
            </a:r>
            <a:endParaRPr lang="fr-FR" sz="1100" dirty="0"/>
          </a:p>
          <a:p>
            <a:pPr marL="685800" lvl="1" indent="-342900">
              <a:lnSpc>
                <a:spcPct val="160000"/>
              </a:lnSpc>
              <a:buFont typeface="+mj-lt"/>
              <a:buAutoNum type="arabicPeriod"/>
            </a:pPr>
            <a:r>
              <a:rPr lang="fr-FR" sz="1100" dirty="0"/>
              <a:t>Résolution de </a:t>
            </a:r>
            <a:r>
              <a:rPr lang="fr-FR" sz="1100" b="1" dirty="0"/>
              <a:t>problèmes pratiques</a:t>
            </a:r>
            <a:r>
              <a:rPr lang="fr-FR" sz="1100" dirty="0"/>
              <a:t> dans un éditeur de code intégré</a:t>
            </a:r>
          </a:p>
          <a:p>
            <a:pPr marL="685800" lvl="1" indent="-342900">
              <a:lnSpc>
                <a:spcPct val="160000"/>
              </a:lnSpc>
              <a:buFont typeface="+mj-lt"/>
              <a:buAutoNum type="arabicPeriod"/>
            </a:pPr>
            <a:r>
              <a:rPr lang="fr-FR" sz="1100" dirty="0"/>
              <a:t>Réception de </a:t>
            </a:r>
            <a:r>
              <a:rPr lang="fr-FR" sz="1100" b="1" dirty="0"/>
              <a:t>badges</a:t>
            </a:r>
            <a:r>
              <a:rPr lang="fr-FR" sz="1100" dirty="0"/>
              <a:t> et </a:t>
            </a:r>
            <a:r>
              <a:rPr lang="fr-FR" sz="1100" b="1" dirty="0"/>
              <a:t>attestations</a:t>
            </a:r>
            <a:r>
              <a:rPr lang="fr-FR" sz="1100" dirty="0"/>
              <a:t> après succès</a:t>
            </a:r>
          </a:p>
          <a:p>
            <a:pPr marL="685800" lvl="1" indent="-342900">
              <a:lnSpc>
                <a:spcPct val="160000"/>
              </a:lnSpc>
              <a:buFont typeface="+mj-lt"/>
              <a:buAutoNum type="arabicPeriod"/>
            </a:pPr>
            <a:r>
              <a:rPr lang="fr-FR" sz="1100" dirty="0"/>
              <a:t>Interaction avec une IA intégrée pour l’apprentissage (Gemini)</a:t>
            </a:r>
          </a:p>
          <a:p>
            <a:pPr marL="685800" lvl="1" indent="-342900">
              <a:lnSpc>
                <a:spcPct val="160000"/>
              </a:lnSpc>
              <a:buFont typeface="+mj-lt"/>
              <a:buAutoNum type="arabicPeriod"/>
            </a:pPr>
            <a:r>
              <a:rPr lang="fr-FR" sz="1100" dirty="0"/>
              <a:t>Espace notifications, paramètres, support</a:t>
            </a:r>
          </a:p>
          <a:p>
            <a:pPr marL="342900" indent="-342900">
              <a:lnSpc>
                <a:spcPct val="160000"/>
              </a:lnSpc>
              <a:buFont typeface="+mj-lt"/>
              <a:buAutoNum type="arabicPeriod"/>
            </a:pPr>
            <a:r>
              <a:rPr lang="fr-FR" sz="1400" b="1" dirty="0"/>
              <a:t>🏢 Pour les entreprises</a:t>
            </a:r>
          </a:p>
          <a:p>
            <a:pPr marL="685800" lvl="1" indent="-342900">
              <a:lnSpc>
                <a:spcPct val="160000"/>
              </a:lnSpc>
              <a:buFont typeface="+mj-lt"/>
              <a:buAutoNum type="arabicPeriod"/>
            </a:pPr>
            <a:r>
              <a:rPr lang="fr-FR" sz="1100" dirty="0"/>
              <a:t>Création de compte entreprise vérifié par documents juridiques</a:t>
            </a:r>
          </a:p>
          <a:p>
            <a:pPr marL="685800" lvl="1" indent="-342900">
              <a:lnSpc>
                <a:spcPct val="160000"/>
              </a:lnSpc>
              <a:buFont typeface="+mj-lt"/>
              <a:buAutoNum type="arabicPeriod"/>
            </a:pPr>
            <a:r>
              <a:rPr lang="fr-FR" sz="1100" dirty="0"/>
              <a:t>Dépôt et gestion des </a:t>
            </a:r>
            <a:r>
              <a:rPr lang="fr-FR" sz="1100" b="1" dirty="0"/>
              <a:t>tests techniques personnalisés</a:t>
            </a:r>
            <a:endParaRPr lang="fr-FR" sz="1100" dirty="0"/>
          </a:p>
          <a:p>
            <a:pPr marL="685800" lvl="1" indent="-342900">
              <a:lnSpc>
                <a:spcPct val="160000"/>
              </a:lnSpc>
              <a:buFont typeface="+mj-lt"/>
              <a:buAutoNum type="arabicPeriod"/>
            </a:pPr>
            <a:r>
              <a:rPr lang="fr-FR" sz="1100" dirty="0"/>
              <a:t>Liste des candidats filtrable par compétences, ville, statut</a:t>
            </a:r>
          </a:p>
          <a:p>
            <a:pPr marL="685800" lvl="1" indent="-342900">
              <a:lnSpc>
                <a:spcPct val="160000"/>
              </a:lnSpc>
              <a:buFont typeface="+mj-lt"/>
              <a:buAutoNum type="arabicPeriod"/>
            </a:pPr>
            <a:r>
              <a:rPr lang="fr-FR" sz="1100" dirty="0"/>
              <a:t>Consultation des profils, évaluations et badges obtenus</a:t>
            </a:r>
          </a:p>
          <a:p>
            <a:pPr marL="685800" lvl="1" indent="-342900">
              <a:lnSpc>
                <a:spcPct val="160000"/>
              </a:lnSpc>
              <a:buFont typeface="+mj-lt"/>
              <a:buAutoNum type="arabicPeriod"/>
            </a:pPr>
            <a:r>
              <a:rPr lang="fr-FR" sz="1100" dirty="0"/>
              <a:t>Gestion des sélections, notifications personnalisées</a:t>
            </a:r>
          </a:p>
          <a:p>
            <a:pPr marL="342900" indent="-342900">
              <a:lnSpc>
                <a:spcPct val="160000"/>
              </a:lnSpc>
              <a:buFont typeface="+mj-lt"/>
              <a:buAutoNum type="arabicPeriod"/>
            </a:pPr>
            <a:r>
              <a:rPr lang="fr-FR" sz="1400" b="1" dirty="0"/>
              <a:t>🛠 Pour l’administrateur</a:t>
            </a:r>
          </a:p>
          <a:p>
            <a:pPr marL="685800" lvl="1" indent="-342900">
              <a:lnSpc>
                <a:spcPct val="160000"/>
              </a:lnSpc>
              <a:buFont typeface="+mj-lt"/>
              <a:buAutoNum type="arabicPeriod"/>
            </a:pPr>
            <a:r>
              <a:rPr lang="fr-FR" sz="1100" dirty="0"/>
              <a:t>Tableau de bord global (stats utilisateurs, activités)</a:t>
            </a:r>
          </a:p>
          <a:p>
            <a:pPr marL="685800" lvl="1" indent="-342900">
              <a:lnSpc>
                <a:spcPct val="160000"/>
              </a:lnSpc>
              <a:buFont typeface="+mj-lt"/>
              <a:buAutoNum type="arabicPeriod"/>
            </a:pPr>
            <a:r>
              <a:rPr lang="fr-FR" sz="1100" dirty="0"/>
              <a:t>Gestion des utilisateurs (activation, bannissement)</a:t>
            </a:r>
          </a:p>
          <a:p>
            <a:pPr marL="685800" lvl="1" indent="-342900">
              <a:lnSpc>
                <a:spcPct val="160000"/>
              </a:lnSpc>
              <a:buFont typeface="+mj-lt"/>
              <a:buAutoNum type="arabicPeriod"/>
            </a:pPr>
            <a:r>
              <a:rPr lang="fr-FR" sz="1100" dirty="0"/>
              <a:t>Création et gestion de challenges codés</a:t>
            </a:r>
          </a:p>
          <a:p>
            <a:pPr marL="685800" lvl="1" indent="-342900">
              <a:lnSpc>
                <a:spcPct val="160000"/>
              </a:lnSpc>
              <a:buFont typeface="+mj-lt"/>
              <a:buAutoNum type="arabicPeriod"/>
            </a:pPr>
            <a:r>
              <a:rPr lang="fr-FR" sz="1100" dirty="0"/>
              <a:t>Supervision des documents, des problèmes, des séries</a:t>
            </a:r>
          </a:p>
          <a:p>
            <a:pPr marL="685800" lvl="1" indent="-342900">
              <a:lnSpc>
                <a:spcPct val="160000"/>
              </a:lnSpc>
              <a:buFont typeface="+mj-lt"/>
              <a:buAutoNum type="arabicPeriod"/>
            </a:pPr>
            <a:r>
              <a:rPr lang="fr-FR" sz="1100" dirty="0"/>
              <a:t>Filtrage, recherche, ajout de contenu technique</a:t>
            </a:r>
          </a:p>
          <a:p>
            <a:pPr marL="0" indent="0">
              <a:lnSpc>
                <a:spcPct val="160000"/>
              </a:lnSpc>
              <a:buNone/>
            </a:pPr>
            <a:endParaRPr lang="fr-FR" sz="1300" dirty="0"/>
          </a:p>
        </p:txBody>
      </p:sp>
    </p:spTree>
    <p:extLst>
      <p:ext uri="{BB962C8B-B14F-4D97-AF65-F5344CB8AC3E}">
        <p14:creationId xmlns:p14="http://schemas.microsoft.com/office/powerpoint/2010/main" val="20291700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FAAD-9714-699E-3692-5953C3A17FD8}"/>
              </a:ext>
            </a:extLst>
          </p:cNvPr>
          <p:cNvSpPr>
            <a:spLocks noGrp="1"/>
          </p:cNvSpPr>
          <p:nvPr>
            <p:ph type="title"/>
          </p:nvPr>
        </p:nvSpPr>
        <p:spPr>
          <a:xfrm>
            <a:off x="471488" y="557107"/>
            <a:ext cx="5915025" cy="701884"/>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COMPANY PROFILE</a:t>
            </a:r>
          </a:p>
        </p:txBody>
      </p:sp>
      <p:sp>
        <p:nvSpPr>
          <p:cNvPr id="3" name="Content Placeholder 2">
            <a:extLst>
              <a:ext uri="{FF2B5EF4-FFF2-40B4-BE49-F238E27FC236}">
                <a16:creationId xmlns:a16="http://schemas.microsoft.com/office/drawing/2014/main" id="{4CEB05C0-E97D-98F9-3DD4-D9184AC69690}"/>
              </a:ext>
            </a:extLst>
          </p:cNvPr>
          <p:cNvSpPr>
            <a:spLocks noGrp="1"/>
          </p:cNvSpPr>
          <p:nvPr>
            <p:ph idx="1"/>
          </p:nvPr>
        </p:nvSpPr>
        <p:spPr>
          <a:xfrm>
            <a:off x="471488" y="1777574"/>
            <a:ext cx="5915025" cy="2716953"/>
          </a:xfrm>
        </p:spPr>
        <p:txBody>
          <a:bodyPr>
            <a:normAutofit/>
          </a:bodyPr>
          <a:lstStyle/>
          <a:p>
            <a:pPr marL="0" indent="0">
              <a:lnSpc>
                <a:spcPct val="150000"/>
              </a:lnSpc>
              <a:buNone/>
            </a:pPr>
            <a:r>
              <a:rPr lang="fr-FR" sz="1300" dirty="0"/>
              <a:t>la </a:t>
            </a:r>
            <a:r>
              <a:rPr lang="fr-FR" sz="1300" b="1" dirty="0"/>
              <a:t>page de profil entreprise</a:t>
            </a:r>
            <a:r>
              <a:rPr lang="fr-FR" sz="1300" dirty="0"/>
              <a:t> sur </a:t>
            </a:r>
            <a:r>
              <a:rPr lang="fr-FR" sz="1300" dirty="0" err="1"/>
              <a:t>SkillMatch</a:t>
            </a:r>
            <a:r>
              <a:rPr lang="fr-FR" sz="1300" dirty="0"/>
              <a:t> permet de présenter de manière claire et détaillée l'identité et les activités de la société. Elle regroupe toutes les informations essentielles telles que le nom, le logo, les contacts, la date de création, l’adresse, les technologies utilisées, ainsi qu'une biographie décrivant la mission ou les services proposés. Des actions supplémentaires permettent d’ajouter des compétences recherchées, de créer des tests techniques ou d’ajouter des documents légaux. C’est un espace centralisé pour gérer et valoriser la présence de l’entreprise sur la plateforme.</a:t>
            </a:r>
          </a:p>
          <a:p>
            <a:pPr marL="0" indent="0">
              <a:lnSpc>
                <a:spcPct val="150000"/>
              </a:lnSpc>
              <a:buNone/>
            </a:pPr>
            <a:endParaRPr lang="fr-FR" sz="1300" dirty="0"/>
          </a:p>
          <a:p>
            <a:pPr marL="0" indent="0">
              <a:lnSpc>
                <a:spcPct val="150000"/>
              </a:lnSpc>
              <a:buNone/>
            </a:pPr>
            <a:endParaRPr lang="fr-FR" sz="1300" dirty="0"/>
          </a:p>
        </p:txBody>
      </p:sp>
      <p:pic>
        <p:nvPicPr>
          <p:cNvPr id="5" name="Picture 4" descr="A screenshot of a chat&#10;&#10;AI-generated content may be incorrect.">
            <a:extLst>
              <a:ext uri="{FF2B5EF4-FFF2-40B4-BE49-F238E27FC236}">
                <a16:creationId xmlns:a16="http://schemas.microsoft.com/office/drawing/2014/main" id="{502AB2E2-7B7A-D4A2-0531-80EDC0BAD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20" y="5473930"/>
            <a:ext cx="6334760" cy="2862321"/>
          </a:xfrm>
          <a:prstGeom prst="rect">
            <a:avLst/>
          </a:prstGeom>
        </p:spPr>
      </p:pic>
      <p:sp>
        <p:nvSpPr>
          <p:cNvPr id="7" name="TextBox 6">
            <a:extLst>
              <a:ext uri="{FF2B5EF4-FFF2-40B4-BE49-F238E27FC236}">
                <a16:creationId xmlns:a16="http://schemas.microsoft.com/office/drawing/2014/main" id="{0A67092B-E72B-3DD3-D1D1-75AD0147F1F2}"/>
              </a:ext>
            </a:extLst>
          </p:cNvPr>
          <p:cNvSpPr txBox="1"/>
          <p:nvPr/>
        </p:nvSpPr>
        <p:spPr>
          <a:xfrm>
            <a:off x="261620" y="4328498"/>
            <a:ext cx="6484620" cy="963790"/>
          </a:xfrm>
          <a:prstGeom prst="rect">
            <a:avLst/>
          </a:prstGeom>
          <a:ln>
            <a:prstDash val="lgDashDotDot"/>
          </a:ln>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buNone/>
            </a:pPr>
            <a:r>
              <a:rPr lang="fr-FR" sz="1300" dirty="0"/>
              <a:t>La section </a:t>
            </a:r>
            <a:r>
              <a:rPr lang="fr-FR" sz="1300" b="1" dirty="0"/>
              <a:t>Actions</a:t>
            </a:r>
            <a:r>
              <a:rPr lang="fr-FR" sz="1300" dirty="0"/>
              <a:t> permet à l’entreprise :</a:t>
            </a:r>
          </a:p>
          <a:p>
            <a:pPr>
              <a:lnSpc>
                <a:spcPct val="150000"/>
              </a:lnSpc>
              <a:buFont typeface="Arial" panose="020B0604020202020204" pitchFamily="34" charset="0"/>
              <a:buChar char="•"/>
            </a:pPr>
            <a:r>
              <a:rPr lang="fr-FR" sz="1300" dirty="0"/>
              <a:t>D’</a:t>
            </a:r>
            <a:r>
              <a:rPr lang="fr-FR" sz="1300" b="1" dirty="0"/>
              <a:t>ajouter de nouvelles compétences</a:t>
            </a:r>
            <a:r>
              <a:rPr lang="fr-FR" sz="1300" dirty="0"/>
              <a:t> recherchées</a:t>
            </a:r>
          </a:p>
          <a:p>
            <a:pPr>
              <a:lnSpc>
                <a:spcPct val="150000"/>
              </a:lnSpc>
              <a:buFont typeface="Arial" panose="020B0604020202020204" pitchFamily="34" charset="0"/>
              <a:buChar char="•"/>
            </a:pPr>
            <a:r>
              <a:rPr lang="fr-FR" sz="1300" dirty="0"/>
              <a:t>De </a:t>
            </a:r>
            <a:r>
              <a:rPr lang="fr-FR" sz="1300" b="1" dirty="0"/>
              <a:t>créer de nouveaux tests techniques</a:t>
            </a:r>
            <a:r>
              <a:rPr lang="fr-FR" sz="1300" dirty="0"/>
              <a:t> pour évaluer les candidats</a:t>
            </a:r>
          </a:p>
        </p:txBody>
      </p:sp>
    </p:spTree>
    <p:extLst>
      <p:ext uri="{BB962C8B-B14F-4D97-AF65-F5344CB8AC3E}">
        <p14:creationId xmlns:p14="http://schemas.microsoft.com/office/powerpoint/2010/main" val="29971467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05B48-9C7D-952A-B927-85785B013F8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AA86F24-FEF0-AE0F-8C50-97AF70EB235E}"/>
              </a:ext>
            </a:extLst>
          </p:cNvPr>
          <p:cNvSpPr/>
          <p:nvPr/>
        </p:nvSpPr>
        <p:spPr>
          <a:xfrm>
            <a:off x="2926080" y="0"/>
            <a:ext cx="3931920" cy="9144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E411D597-ED0C-21D9-9AD0-688EB42744CB}"/>
              </a:ext>
            </a:extLst>
          </p:cNvPr>
          <p:cNvSpPr txBox="1"/>
          <p:nvPr/>
        </p:nvSpPr>
        <p:spPr>
          <a:xfrm>
            <a:off x="0" y="3830320"/>
            <a:ext cx="3048000" cy="1323439"/>
          </a:xfrm>
          <a:prstGeom prst="rect">
            <a:avLst/>
          </a:prstGeom>
          <a:noFill/>
        </p:spPr>
        <p:txBody>
          <a:bodyPr wrap="square" rtlCol="0">
            <a:spAutoFit/>
          </a:bodyPr>
          <a:lstStyle/>
          <a:p>
            <a:pPr algn="ctr"/>
            <a:r>
              <a:rPr lang="fr-FR" sz="8000" b="1" dirty="0">
                <a:effectLst>
                  <a:outerShdw blurRad="38100" dist="38100" dir="2700000" algn="tl">
                    <a:srgbClr val="000000">
                      <a:alpha val="43137"/>
                    </a:srgbClr>
                  </a:outerShdw>
                </a:effectLst>
              </a:rPr>
              <a:t>ADM</a:t>
            </a:r>
          </a:p>
        </p:txBody>
      </p:sp>
      <p:sp>
        <p:nvSpPr>
          <p:cNvPr id="6" name="TextBox 5">
            <a:extLst>
              <a:ext uri="{FF2B5EF4-FFF2-40B4-BE49-F238E27FC236}">
                <a16:creationId xmlns:a16="http://schemas.microsoft.com/office/drawing/2014/main" id="{8DFCC010-90C9-692C-BABB-C808F4B32294}"/>
              </a:ext>
            </a:extLst>
          </p:cNvPr>
          <p:cNvSpPr txBox="1"/>
          <p:nvPr/>
        </p:nvSpPr>
        <p:spPr>
          <a:xfrm>
            <a:off x="3195320" y="3830320"/>
            <a:ext cx="2946400" cy="1323439"/>
          </a:xfrm>
          <a:prstGeom prst="rect">
            <a:avLst/>
          </a:prstGeom>
          <a:noFill/>
        </p:spPr>
        <p:txBody>
          <a:bodyPr wrap="square" rtlCol="0">
            <a:spAutoFit/>
          </a:bodyPr>
          <a:lstStyle/>
          <a:p>
            <a:r>
              <a:rPr lang="fr-FR" sz="8000" b="1" dirty="0">
                <a:solidFill>
                  <a:schemeClr val="bg1"/>
                </a:solidFill>
                <a:effectLst>
                  <a:outerShdw blurRad="38100" dist="38100" dir="2700000" algn="tl">
                    <a:srgbClr val="000000">
                      <a:alpha val="43137"/>
                    </a:srgbClr>
                  </a:outerShdw>
                </a:effectLst>
              </a:rPr>
              <a:t>IN</a:t>
            </a:r>
          </a:p>
        </p:txBody>
      </p:sp>
    </p:spTree>
    <p:extLst>
      <p:ext uri="{BB962C8B-B14F-4D97-AF65-F5344CB8AC3E}">
        <p14:creationId xmlns:p14="http://schemas.microsoft.com/office/powerpoint/2010/main" val="4157100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1FB2B-CC56-A7B4-EFDF-5E5E9C9DD507}"/>
              </a:ext>
            </a:extLst>
          </p:cNvPr>
          <p:cNvSpPr>
            <a:spLocks noGrp="1"/>
          </p:cNvSpPr>
          <p:nvPr>
            <p:ph type="title"/>
          </p:nvPr>
        </p:nvSpPr>
        <p:spPr>
          <a:xfrm>
            <a:off x="471487" y="612565"/>
            <a:ext cx="5915025" cy="651084"/>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latin typeface="+mn-lt"/>
              </a:rPr>
              <a:t>ADMIN DASHBOARD</a:t>
            </a:r>
          </a:p>
        </p:txBody>
      </p:sp>
      <p:sp>
        <p:nvSpPr>
          <p:cNvPr id="3" name="Content Placeholder 2">
            <a:extLst>
              <a:ext uri="{FF2B5EF4-FFF2-40B4-BE49-F238E27FC236}">
                <a16:creationId xmlns:a16="http://schemas.microsoft.com/office/drawing/2014/main" id="{204B9C6F-F215-B652-E66B-421D7C2B1ABA}"/>
              </a:ext>
            </a:extLst>
          </p:cNvPr>
          <p:cNvSpPr>
            <a:spLocks noGrp="1"/>
          </p:cNvSpPr>
          <p:nvPr>
            <p:ph idx="1"/>
          </p:nvPr>
        </p:nvSpPr>
        <p:spPr>
          <a:xfrm>
            <a:off x="471487" y="2078567"/>
            <a:ext cx="5915025" cy="5801784"/>
          </a:xfrm>
        </p:spPr>
        <p:txBody>
          <a:bodyPr>
            <a:normAutofit fontScale="92500" lnSpcReduction="10000"/>
          </a:bodyPr>
          <a:lstStyle/>
          <a:p>
            <a:pPr>
              <a:lnSpc>
                <a:spcPct val="150000"/>
              </a:lnSpc>
              <a:buNone/>
            </a:pPr>
            <a:r>
              <a:rPr lang="fr-FR" sz="1300" dirty="0"/>
              <a:t>La </a:t>
            </a:r>
            <a:r>
              <a:rPr lang="fr-FR" sz="1300" b="1" dirty="0"/>
              <a:t>page Admin Dashboard</a:t>
            </a:r>
            <a:r>
              <a:rPr lang="fr-FR" sz="1300" dirty="0"/>
              <a:t> de </a:t>
            </a:r>
            <a:r>
              <a:rPr lang="fr-FR" sz="1300" dirty="0" err="1"/>
              <a:t>SkillMatch</a:t>
            </a:r>
            <a:r>
              <a:rPr lang="fr-FR" sz="1300" dirty="0"/>
              <a:t> offre une vue d'ensemble complète de l'activité de la plateforme et permet à l'administrateur de gérer efficacement les utilisateurs et le contenu. Elle se compose des sections suivantes :</a:t>
            </a:r>
          </a:p>
          <a:p>
            <a:pPr>
              <a:lnSpc>
                <a:spcPct val="150000"/>
              </a:lnSpc>
              <a:buFont typeface="Arial" panose="020B0604020202020204" pitchFamily="34" charset="0"/>
              <a:buChar char="•"/>
            </a:pPr>
            <a:r>
              <a:rPr lang="fr-FR" sz="1300" b="1" dirty="0"/>
              <a:t>Statistiques générales</a:t>
            </a:r>
            <a:r>
              <a:rPr lang="fr-FR" sz="1300" dirty="0"/>
              <a:t> : Affiche les chiffres clés de la plateforme, tels que le nombre total d'utilisateurs (371), d'entreprises (158), de candidats (212), de problèmes de code (8) et d'utilisateurs bannis (2).</a:t>
            </a:r>
          </a:p>
          <a:p>
            <a:pPr>
              <a:lnSpc>
                <a:spcPct val="150000"/>
              </a:lnSpc>
              <a:buFont typeface="Arial" panose="020B0604020202020204" pitchFamily="34" charset="0"/>
              <a:buChar char="•"/>
            </a:pPr>
            <a:r>
              <a:rPr lang="fr-FR" sz="1300" b="1" dirty="0"/>
              <a:t>Actions rapides</a:t>
            </a:r>
            <a:r>
              <a:rPr lang="fr-FR" sz="1300" dirty="0"/>
              <a:t> : Permet d'accéder facilement aux principales fonctionnalités de gestion :</a:t>
            </a:r>
          </a:p>
          <a:p>
            <a:pPr marL="742950" lvl="1" indent="-285750">
              <a:lnSpc>
                <a:spcPct val="150000"/>
              </a:lnSpc>
              <a:buFont typeface="Arial" panose="020B0604020202020204" pitchFamily="34" charset="0"/>
              <a:buChar char="•"/>
            </a:pPr>
            <a:r>
              <a:rPr lang="fr-FR" sz="1300" b="1" dirty="0"/>
              <a:t>Gérer les entreprises</a:t>
            </a:r>
            <a:r>
              <a:rPr lang="fr-FR" sz="1300" dirty="0"/>
              <a:t> : Visualiser et administrer les comptes des entreprises.</a:t>
            </a:r>
          </a:p>
          <a:p>
            <a:pPr marL="742950" lvl="1" indent="-285750">
              <a:lnSpc>
                <a:spcPct val="150000"/>
              </a:lnSpc>
              <a:buFont typeface="Arial" panose="020B0604020202020204" pitchFamily="34" charset="0"/>
              <a:buChar char="•"/>
            </a:pPr>
            <a:r>
              <a:rPr lang="fr-FR" sz="1300" b="1" dirty="0"/>
              <a:t>Gérer les candidats</a:t>
            </a:r>
            <a:r>
              <a:rPr lang="fr-FR" sz="1300" dirty="0"/>
              <a:t> : Gérer les profils des candidats inscrits.</a:t>
            </a:r>
          </a:p>
          <a:p>
            <a:pPr marL="742950" lvl="1" indent="-285750">
              <a:lnSpc>
                <a:spcPct val="150000"/>
              </a:lnSpc>
              <a:buFont typeface="Arial" panose="020B0604020202020204" pitchFamily="34" charset="0"/>
              <a:buChar char="•"/>
            </a:pPr>
            <a:r>
              <a:rPr lang="fr-FR" sz="1300" b="1" dirty="0"/>
              <a:t>Utilisateurs bannis</a:t>
            </a:r>
            <a:r>
              <a:rPr lang="fr-FR" sz="1300" dirty="0"/>
              <a:t> : Suivre et gérer les comptes interdits d’accès.</a:t>
            </a:r>
          </a:p>
          <a:p>
            <a:pPr marL="742950" lvl="1" indent="-285750">
              <a:lnSpc>
                <a:spcPct val="150000"/>
              </a:lnSpc>
              <a:buFont typeface="Arial" panose="020B0604020202020204" pitchFamily="34" charset="0"/>
              <a:buChar char="•"/>
            </a:pPr>
            <a:r>
              <a:rPr lang="fr-FR" sz="1300" b="1" dirty="0"/>
              <a:t>Gérer les problèmes</a:t>
            </a:r>
            <a:r>
              <a:rPr lang="fr-FR" sz="1300" dirty="0"/>
              <a:t> : Modifier ou consulter les défis de code existants.</a:t>
            </a:r>
          </a:p>
          <a:p>
            <a:pPr marL="742950" lvl="1" indent="-285750">
              <a:lnSpc>
                <a:spcPct val="150000"/>
              </a:lnSpc>
              <a:buFont typeface="Arial" panose="020B0604020202020204" pitchFamily="34" charset="0"/>
              <a:buChar char="•"/>
            </a:pPr>
            <a:r>
              <a:rPr lang="fr-FR" sz="1300" b="1" dirty="0"/>
              <a:t>Ajouter un nouveau problème</a:t>
            </a:r>
            <a:r>
              <a:rPr lang="fr-FR" sz="1300" dirty="0"/>
              <a:t> : Créer un nouveau challenge de codage.</a:t>
            </a:r>
          </a:p>
          <a:p>
            <a:pPr marL="742950" lvl="1" indent="-285750">
              <a:lnSpc>
                <a:spcPct val="150000"/>
              </a:lnSpc>
              <a:buFont typeface="Arial" panose="020B0604020202020204" pitchFamily="34" charset="0"/>
              <a:buChar char="•"/>
            </a:pPr>
            <a:r>
              <a:rPr lang="fr-FR" sz="1300" b="1" dirty="0"/>
              <a:t>Gérer les séries de challenges</a:t>
            </a:r>
            <a:r>
              <a:rPr lang="fr-FR" sz="1300" dirty="0"/>
              <a:t> : Administrer les ensembles de défis.</a:t>
            </a:r>
          </a:p>
          <a:p>
            <a:pPr marL="742950" lvl="1" indent="-285750">
              <a:lnSpc>
                <a:spcPct val="150000"/>
              </a:lnSpc>
              <a:buFont typeface="Arial" panose="020B0604020202020204" pitchFamily="34" charset="0"/>
              <a:buChar char="•"/>
            </a:pPr>
            <a:r>
              <a:rPr lang="fr-FR" sz="1300" b="1" dirty="0"/>
              <a:t>Documents</a:t>
            </a:r>
            <a:r>
              <a:rPr lang="fr-FR" sz="1300" dirty="0"/>
              <a:t> : Gérer les documents soumis par les utilisateurs.</a:t>
            </a:r>
          </a:p>
          <a:p>
            <a:pPr>
              <a:lnSpc>
                <a:spcPct val="150000"/>
              </a:lnSpc>
              <a:buFont typeface="Arial" panose="020B0604020202020204" pitchFamily="34" charset="0"/>
              <a:buChar char="•"/>
            </a:pPr>
            <a:r>
              <a:rPr lang="fr-FR" sz="1300" b="1" dirty="0"/>
              <a:t>Activité récente</a:t>
            </a:r>
            <a:r>
              <a:rPr lang="fr-FR" sz="1300" dirty="0"/>
              <a:t> : Un fil d’actualités en temps réel montre les derniers événements, comme les inscriptions de nouveaux candidats ou entreprises, ainsi que les bannissements d'utilisateurs pour non-respect des règles.</a:t>
            </a:r>
          </a:p>
          <a:p>
            <a:pPr marL="0" indent="0">
              <a:lnSpc>
                <a:spcPct val="150000"/>
              </a:lnSpc>
              <a:buNone/>
            </a:pPr>
            <a:endParaRPr lang="fr-FR" sz="1300" dirty="0"/>
          </a:p>
        </p:txBody>
      </p:sp>
      <p:grpSp>
        <p:nvGrpSpPr>
          <p:cNvPr id="4" name="Group 3">
            <a:extLst>
              <a:ext uri="{FF2B5EF4-FFF2-40B4-BE49-F238E27FC236}">
                <a16:creationId xmlns:a16="http://schemas.microsoft.com/office/drawing/2014/main" id="{98F194C9-E87C-C213-F9F4-E8403D81BF95}"/>
              </a:ext>
            </a:extLst>
          </p:cNvPr>
          <p:cNvGrpSpPr/>
          <p:nvPr/>
        </p:nvGrpSpPr>
        <p:grpSpPr>
          <a:xfrm rot="5400000" flipV="1">
            <a:off x="5955151" y="2100875"/>
            <a:ext cx="453670" cy="409053"/>
            <a:chOff x="1588653" y="5415023"/>
            <a:chExt cx="784157" cy="735401"/>
          </a:xfrm>
        </p:grpSpPr>
        <p:cxnSp>
          <p:nvCxnSpPr>
            <p:cNvPr id="5" name="Straight Connector 4">
              <a:extLst>
                <a:ext uri="{FF2B5EF4-FFF2-40B4-BE49-F238E27FC236}">
                  <a16:creationId xmlns:a16="http://schemas.microsoft.com/office/drawing/2014/main" id="{13F7893F-7140-74AC-CF27-7990C9C1A250}"/>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 name="Straight Connector 5">
              <a:extLst>
                <a:ext uri="{FF2B5EF4-FFF2-40B4-BE49-F238E27FC236}">
                  <a16:creationId xmlns:a16="http://schemas.microsoft.com/office/drawing/2014/main" id="{0D97A921-59A8-A7FC-C0CD-35EEF040600C}"/>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7" name="Group 6">
            <a:extLst>
              <a:ext uri="{FF2B5EF4-FFF2-40B4-BE49-F238E27FC236}">
                <a16:creationId xmlns:a16="http://schemas.microsoft.com/office/drawing/2014/main" id="{986F5539-C2CE-5ECD-F725-48A522D3B182}"/>
              </a:ext>
            </a:extLst>
          </p:cNvPr>
          <p:cNvGrpSpPr/>
          <p:nvPr/>
        </p:nvGrpSpPr>
        <p:grpSpPr>
          <a:xfrm rot="16200000" flipV="1">
            <a:off x="449177" y="7448989"/>
            <a:ext cx="453670" cy="409053"/>
            <a:chOff x="1588653" y="5415023"/>
            <a:chExt cx="784157" cy="735401"/>
          </a:xfrm>
        </p:grpSpPr>
        <p:cxnSp>
          <p:nvCxnSpPr>
            <p:cNvPr id="8" name="Straight Connector 7">
              <a:extLst>
                <a:ext uri="{FF2B5EF4-FFF2-40B4-BE49-F238E27FC236}">
                  <a16:creationId xmlns:a16="http://schemas.microsoft.com/office/drawing/2014/main" id="{4E603652-A34D-1524-7679-2576CF795043}"/>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9" name="Straight Connector 8">
              <a:extLst>
                <a:ext uri="{FF2B5EF4-FFF2-40B4-BE49-F238E27FC236}">
                  <a16:creationId xmlns:a16="http://schemas.microsoft.com/office/drawing/2014/main" id="{58732FF7-D06E-FA98-B69F-5BB73365E2A5}"/>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7084196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F48DCA1-363C-6D1C-74D5-FEB74415D932}"/>
              </a:ext>
            </a:extLst>
          </p:cNvPr>
          <p:cNvGrpSpPr/>
          <p:nvPr/>
        </p:nvGrpSpPr>
        <p:grpSpPr>
          <a:xfrm>
            <a:off x="198909" y="2179736"/>
            <a:ext cx="6460181" cy="4784527"/>
            <a:chOff x="0" y="1310648"/>
            <a:chExt cx="6858000" cy="5079159"/>
          </a:xfrm>
        </p:grpSpPr>
        <p:pic>
          <p:nvPicPr>
            <p:cNvPr id="7" name="Picture 6">
              <a:extLst>
                <a:ext uri="{FF2B5EF4-FFF2-40B4-BE49-F238E27FC236}">
                  <a16:creationId xmlns:a16="http://schemas.microsoft.com/office/drawing/2014/main" id="{BB4F2181-9861-5779-C7A2-15C2D5068218}"/>
                </a:ext>
              </a:extLst>
            </p:cNvPr>
            <p:cNvPicPr>
              <a:picLocks noChangeAspect="1"/>
            </p:cNvPicPr>
            <p:nvPr/>
          </p:nvPicPr>
          <p:blipFill>
            <a:blip r:embed="rId2"/>
            <a:stretch>
              <a:fillRect/>
            </a:stretch>
          </p:blipFill>
          <p:spPr>
            <a:xfrm>
              <a:off x="0" y="1310648"/>
              <a:ext cx="6858000" cy="2479023"/>
            </a:xfrm>
            <a:prstGeom prst="rect">
              <a:avLst/>
            </a:prstGeom>
          </p:spPr>
        </p:pic>
        <p:pic>
          <p:nvPicPr>
            <p:cNvPr id="10" name="Picture 9">
              <a:extLst>
                <a:ext uri="{FF2B5EF4-FFF2-40B4-BE49-F238E27FC236}">
                  <a16:creationId xmlns:a16="http://schemas.microsoft.com/office/drawing/2014/main" id="{0BECF57F-437B-DC75-ABBE-D8CCF35B07A8}"/>
                </a:ext>
              </a:extLst>
            </p:cNvPr>
            <p:cNvPicPr>
              <a:picLocks noChangeAspect="1"/>
            </p:cNvPicPr>
            <p:nvPr/>
          </p:nvPicPr>
          <p:blipFill>
            <a:blip r:embed="rId3"/>
            <a:stretch>
              <a:fillRect/>
            </a:stretch>
          </p:blipFill>
          <p:spPr>
            <a:xfrm>
              <a:off x="0" y="3789671"/>
              <a:ext cx="6858000" cy="2600136"/>
            </a:xfrm>
            <a:prstGeom prst="rect">
              <a:avLst/>
            </a:prstGeom>
          </p:spPr>
        </p:pic>
      </p:grpSp>
    </p:spTree>
    <p:extLst>
      <p:ext uri="{BB962C8B-B14F-4D97-AF65-F5344CB8AC3E}">
        <p14:creationId xmlns:p14="http://schemas.microsoft.com/office/powerpoint/2010/main" val="10156969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61CAA-FA4F-6482-8EF6-8E652BF5D951}"/>
              </a:ext>
            </a:extLst>
          </p:cNvPr>
          <p:cNvSpPr>
            <a:spLocks noGrp="1"/>
          </p:cNvSpPr>
          <p:nvPr>
            <p:ph type="title"/>
          </p:nvPr>
        </p:nvSpPr>
        <p:spPr>
          <a:xfrm>
            <a:off x="471487" y="287445"/>
            <a:ext cx="5915025" cy="620604"/>
          </a:xfrm>
        </p:spPr>
        <p:txBody>
          <a:bodyPr>
            <a:normAutofit/>
          </a:bodyPr>
          <a:lstStyle/>
          <a:p>
            <a:pPr algn="ctr"/>
            <a:r>
              <a:rPr lang="fr-FR" sz="2000" dirty="0">
                <a:effectLst>
                  <a:outerShdw blurRad="38100" dist="38100" dir="2700000" algn="tl">
                    <a:srgbClr val="000000">
                      <a:alpha val="43137"/>
                    </a:srgbClr>
                  </a:outerShdw>
                </a:effectLst>
                <a:latin typeface="+mn-lt"/>
              </a:rPr>
              <a:t>COMPANIES LIST</a:t>
            </a:r>
          </a:p>
        </p:txBody>
      </p:sp>
      <p:sp>
        <p:nvSpPr>
          <p:cNvPr id="3" name="Content Placeholder 2">
            <a:extLst>
              <a:ext uri="{FF2B5EF4-FFF2-40B4-BE49-F238E27FC236}">
                <a16:creationId xmlns:a16="http://schemas.microsoft.com/office/drawing/2014/main" id="{BA0FF905-E88F-F90E-26B5-AA5FD9EFB7A6}"/>
              </a:ext>
            </a:extLst>
          </p:cNvPr>
          <p:cNvSpPr>
            <a:spLocks noGrp="1"/>
          </p:cNvSpPr>
          <p:nvPr>
            <p:ph idx="1"/>
          </p:nvPr>
        </p:nvSpPr>
        <p:spPr>
          <a:xfrm>
            <a:off x="471487" y="1082887"/>
            <a:ext cx="5915025" cy="3489113"/>
          </a:xfrm>
        </p:spPr>
        <p:txBody>
          <a:bodyPr>
            <a:normAutofit/>
          </a:bodyPr>
          <a:lstStyle/>
          <a:p>
            <a:pPr marL="0" indent="0">
              <a:lnSpc>
                <a:spcPct val="150000"/>
              </a:lnSpc>
              <a:buNone/>
            </a:pPr>
            <a:r>
              <a:rPr lang="fr-FR" sz="1300" dirty="0"/>
              <a:t>La </a:t>
            </a:r>
            <a:r>
              <a:rPr lang="fr-FR" sz="1300" b="1" dirty="0"/>
              <a:t>page de liste des entreprises (admin)</a:t>
            </a:r>
            <a:r>
              <a:rPr lang="fr-FR" sz="1300" dirty="0"/>
              <a:t> sur </a:t>
            </a:r>
            <a:r>
              <a:rPr lang="fr-FR" sz="1300" dirty="0" err="1"/>
              <a:t>SkillMatch</a:t>
            </a:r>
            <a:r>
              <a:rPr lang="fr-FR" sz="1300" dirty="0"/>
              <a:t> permet aux administrateurs de consulter, gérer et modérer toutes les entreprises enregistrées sur la plateforme. Elle contient un tableau structuré avec les informations suivantes pour chaque entreprise</a:t>
            </a:r>
          </a:p>
          <a:p>
            <a:pPr>
              <a:lnSpc>
                <a:spcPct val="150000"/>
              </a:lnSpc>
              <a:buNone/>
            </a:pPr>
            <a:r>
              <a:rPr lang="fr-FR" sz="1300" b="1" dirty="0"/>
              <a:t>Fonctions interactives :</a:t>
            </a:r>
          </a:p>
          <a:p>
            <a:pPr>
              <a:lnSpc>
                <a:spcPct val="150000"/>
              </a:lnSpc>
              <a:buFont typeface="Arial" panose="020B0604020202020204" pitchFamily="34" charset="0"/>
              <a:buChar char="•"/>
            </a:pPr>
            <a:r>
              <a:rPr lang="fr-FR" sz="1300" b="1" dirty="0"/>
              <a:t>Bouton "Details"</a:t>
            </a:r>
            <a:r>
              <a:rPr lang="fr-FR" sz="1300" dirty="0"/>
              <a:t> : Ouvre un modal ou une page affichant les informations détaillées de l’entreprise.</a:t>
            </a:r>
          </a:p>
          <a:p>
            <a:pPr>
              <a:lnSpc>
                <a:spcPct val="150000"/>
              </a:lnSpc>
              <a:buFont typeface="Arial" panose="020B0604020202020204" pitchFamily="34" charset="0"/>
              <a:buChar char="•"/>
            </a:pPr>
            <a:r>
              <a:rPr lang="fr-FR" sz="1300" b="1" dirty="0"/>
              <a:t>Boutons "</a:t>
            </a:r>
            <a:r>
              <a:rPr lang="fr-FR" sz="1300" b="1" dirty="0" err="1"/>
              <a:t>Activate</a:t>
            </a:r>
            <a:r>
              <a:rPr lang="fr-FR" sz="1300" b="1" dirty="0"/>
              <a:t>" et "Ban"</a:t>
            </a:r>
            <a:r>
              <a:rPr lang="fr-FR" sz="1300" dirty="0"/>
              <a:t> (dans la colonne Action) : Permettent respectivement d’activer une entreprise en attente ou de la bannir en cas de non-conformité.</a:t>
            </a:r>
          </a:p>
          <a:p>
            <a:pPr marL="0" indent="0">
              <a:lnSpc>
                <a:spcPct val="150000"/>
              </a:lnSpc>
              <a:buNone/>
            </a:pPr>
            <a:endParaRPr lang="fr-FR" sz="1300" dirty="0"/>
          </a:p>
        </p:txBody>
      </p:sp>
      <p:pic>
        <p:nvPicPr>
          <p:cNvPr id="5" name="Picture 4">
            <a:extLst>
              <a:ext uri="{FF2B5EF4-FFF2-40B4-BE49-F238E27FC236}">
                <a16:creationId xmlns:a16="http://schemas.microsoft.com/office/drawing/2014/main" id="{1A727027-1BAD-BDDE-1879-B14B57030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23700"/>
            <a:ext cx="6858000" cy="25242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665865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804AF-8878-3CF3-B1DB-3405E926B0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A977B3-392E-A8BF-408E-D70884FB4418}"/>
              </a:ext>
            </a:extLst>
          </p:cNvPr>
          <p:cNvSpPr>
            <a:spLocks noGrp="1"/>
          </p:cNvSpPr>
          <p:nvPr>
            <p:ph type="title"/>
          </p:nvPr>
        </p:nvSpPr>
        <p:spPr>
          <a:xfrm>
            <a:off x="471487" y="287445"/>
            <a:ext cx="5915025" cy="620604"/>
          </a:xfrm>
        </p:spPr>
        <p:txBody>
          <a:bodyPr>
            <a:normAutofit/>
          </a:bodyPr>
          <a:lstStyle/>
          <a:p>
            <a:pPr algn="ctr"/>
            <a:r>
              <a:rPr lang="fr-FR" sz="2000" dirty="0">
                <a:effectLst>
                  <a:outerShdw blurRad="38100" dist="38100" dir="2700000" algn="tl">
                    <a:srgbClr val="000000">
                      <a:alpha val="43137"/>
                    </a:srgbClr>
                  </a:outerShdw>
                </a:effectLst>
                <a:latin typeface="+mn-lt"/>
              </a:rPr>
              <a:t>CANDIDATES LIST</a:t>
            </a:r>
          </a:p>
        </p:txBody>
      </p:sp>
      <p:sp>
        <p:nvSpPr>
          <p:cNvPr id="3" name="Content Placeholder 2">
            <a:extLst>
              <a:ext uri="{FF2B5EF4-FFF2-40B4-BE49-F238E27FC236}">
                <a16:creationId xmlns:a16="http://schemas.microsoft.com/office/drawing/2014/main" id="{2786BEBE-88BB-5A49-2976-A4D1F23551B0}"/>
              </a:ext>
            </a:extLst>
          </p:cNvPr>
          <p:cNvSpPr>
            <a:spLocks noGrp="1"/>
          </p:cNvSpPr>
          <p:nvPr>
            <p:ph idx="1"/>
          </p:nvPr>
        </p:nvSpPr>
        <p:spPr>
          <a:xfrm>
            <a:off x="471487" y="1082887"/>
            <a:ext cx="5915025" cy="3489113"/>
          </a:xfrm>
        </p:spPr>
        <p:txBody>
          <a:bodyPr>
            <a:normAutofit lnSpcReduction="10000"/>
          </a:bodyPr>
          <a:lstStyle/>
          <a:p>
            <a:pPr marL="0" indent="0">
              <a:lnSpc>
                <a:spcPct val="150000"/>
              </a:lnSpc>
              <a:buNone/>
            </a:pPr>
            <a:r>
              <a:rPr lang="fr-FR" sz="1100" dirty="0"/>
              <a:t>La </a:t>
            </a:r>
            <a:r>
              <a:rPr lang="fr-FR" sz="1100" b="1" dirty="0"/>
              <a:t>page "Candidates" (Tous les candidats)</a:t>
            </a:r>
            <a:r>
              <a:rPr lang="fr-FR" sz="1100" dirty="0"/>
              <a:t> dans l’espace administrateur de </a:t>
            </a:r>
            <a:r>
              <a:rPr lang="fr-FR" sz="1100" dirty="0" err="1"/>
              <a:t>SkillMatch</a:t>
            </a:r>
            <a:r>
              <a:rPr lang="fr-FR" sz="1100" dirty="0"/>
              <a:t> permet à l’admin de consulter, suivre et gérer les comptes des candidats inscrits sur la plateforme.</a:t>
            </a:r>
          </a:p>
          <a:p>
            <a:pPr marL="0" indent="0">
              <a:lnSpc>
                <a:spcPct val="150000"/>
              </a:lnSpc>
              <a:buNone/>
            </a:pPr>
            <a:r>
              <a:rPr lang="fr-FR" sz="1300" b="1" dirty="0"/>
              <a:t>Fonctions interactives :</a:t>
            </a:r>
          </a:p>
          <a:p>
            <a:pPr>
              <a:lnSpc>
                <a:spcPct val="150000"/>
              </a:lnSpc>
              <a:buFont typeface="Arial" panose="020B0604020202020204" pitchFamily="34" charset="0"/>
              <a:buChar char="•"/>
            </a:pPr>
            <a:r>
              <a:rPr lang="fr-FR" sz="1300" b="1" dirty="0"/>
              <a:t>Bouton "Details"</a:t>
            </a:r>
            <a:r>
              <a:rPr lang="fr-FR" sz="1300" dirty="0"/>
              <a:t> : Ouvre un modal ou une page affichant les informations détaillées de candidat.</a:t>
            </a:r>
          </a:p>
          <a:p>
            <a:pPr>
              <a:lnSpc>
                <a:spcPct val="150000"/>
              </a:lnSpc>
              <a:buFont typeface="Arial" panose="020B0604020202020204" pitchFamily="34" charset="0"/>
              <a:buChar char="•"/>
            </a:pPr>
            <a:r>
              <a:rPr lang="fr-FR" sz="1300" b="1" dirty="0"/>
              <a:t>Boutons "</a:t>
            </a:r>
            <a:r>
              <a:rPr lang="fr-FR" sz="1300" b="1" dirty="0" err="1"/>
              <a:t>Activate</a:t>
            </a:r>
            <a:r>
              <a:rPr lang="fr-FR" sz="1300" b="1" dirty="0"/>
              <a:t>" et "Ban"</a:t>
            </a:r>
            <a:r>
              <a:rPr lang="fr-FR" sz="1300" dirty="0"/>
              <a:t> (dans la colonne Action) : Permettent respectivement d’activer un candidat en attente ou de la bannir en cas de non-conformité.</a:t>
            </a:r>
          </a:p>
          <a:p>
            <a:pPr>
              <a:lnSpc>
                <a:spcPct val="160000"/>
              </a:lnSpc>
            </a:pPr>
            <a:r>
              <a:rPr lang="fr-FR" sz="1300" b="1" dirty="0"/>
              <a:t>"</a:t>
            </a:r>
            <a:r>
              <a:rPr lang="fr-FR" sz="1300" b="1" dirty="0" err="1"/>
              <a:t>Search</a:t>
            </a:r>
            <a:r>
              <a:rPr lang="fr-FR" sz="1300" b="1" dirty="0"/>
              <a:t>" </a:t>
            </a:r>
            <a:r>
              <a:rPr lang="fr-FR" sz="1300" dirty="0"/>
              <a:t>sur la page "All Candidates" permet à l'administrateur de rechercher un candidat spécifique dans la liste</a:t>
            </a:r>
          </a:p>
        </p:txBody>
      </p:sp>
      <p:pic>
        <p:nvPicPr>
          <p:cNvPr id="8" name="Picture 7">
            <a:extLst>
              <a:ext uri="{FF2B5EF4-FFF2-40B4-BE49-F238E27FC236}">
                <a16:creationId xmlns:a16="http://schemas.microsoft.com/office/drawing/2014/main" id="{4C39E5D0-76EA-0222-A9BD-0C8368A8EE2E}"/>
              </a:ext>
            </a:extLst>
          </p:cNvPr>
          <p:cNvPicPr>
            <a:picLocks noChangeAspect="1"/>
          </p:cNvPicPr>
          <p:nvPr/>
        </p:nvPicPr>
        <p:blipFill>
          <a:blip r:embed="rId2"/>
          <a:stretch>
            <a:fillRect/>
          </a:stretch>
        </p:blipFill>
        <p:spPr>
          <a:xfrm>
            <a:off x="-1" y="4746838"/>
            <a:ext cx="6858000" cy="1592509"/>
          </a:xfrm>
          <a:prstGeom prst="rect">
            <a:avLst/>
          </a:prstGeom>
        </p:spPr>
      </p:pic>
      <p:pic>
        <p:nvPicPr>
          <p:cNvPr id="10" name="Picture 9">
            <a:extLst>
              <a:ext uri="{FF2B5EF4-FFF2-40B4-BE49-F238E27FC236}">
                <a16:creationId xmlns:a16="http://schemas.microsoft.com/office/drawing/2014/main" id="{E60A876B-5B36-13BC-9D8D-CEA92A77ECDF}"/>
              </a:ext>
            </a:extLst>
          </p:cNvPr>
          <p:cNvPicPr>
            <a:picLocks noChangeAspect="1"/>
          </p:cNvPicPr>
          <p:nvPr/>
        </p:nvPicPr>
        <p:blipFill>
          <a:blip r:embed="rId3"/>
          <a:stretch>
            <a:fillRect/>
          </a:stretch>
        </p:blipFill>
        <p:spPr>
          <a:xfrm>
            <a:off x="1141436" y="6514185"/>
            <a:ext cx="3024164" cy="1985562"/>
          </a:xfrm>
          <a:prstGeom prst="rect">
            <a:avLst/>
          </a:prstGeom>
        </p:spPr>
      </p:pic>
      <p:cxnSp>
        <p:nvCxnSpPr>
          <p:cNvPr id="12" name="Connector: Curved 11">
            <a:extLst>
              <a:ext uri="{FF2B5EF4-FFF2-40B4-BE49-F238E27FC236}">
                <a16:creationId xmlns:a16="http://schemas.microsoft.com/office/drawing/2014/main" id="{1066482E-A277-E877-1713-8F7852D6F692}"/>
              </a:ext>
            </a:extLst>
          </p:cNvPr>
          <p:cNvCxnSpPr>
            <a:endCxn id="10" idx="3"/>
          </p:cNvCxnSpPr>
          <p:nvPr/>
        </p:nvCxnSpPr>
        <p:spPr>
          <a:xfrm rot="5400000">
            <a:off x="3769997" y="6583043"/>
            <a:ext cx="1319526" cy="528320"/>
          </a:xfrm>
          <a:prstGeom prst="curvedConnector2">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2253207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E34C-5F9E-7982-B515-151F87858FFB}"/>
              </a:ext>
            </a:extLst>
          </p:cNvPr>
          <p:cNvSpPr>
            <a:spLocks noGrp="1"/>
          </p:cNvSpPr>
          <p:nvPr>
            <p:ph type="title"/>
          </p:nvPr>
        </p:nvSpPr>
        <p:spPr>
          <a:xfrm>
            <a:off x="471488" y="486836"/>
            <a:ext cx="5915025" cy="421213"/>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BANNED USERS</a:t>
            </a:r>
          </a:p>
        </p:txBody>
      </p:sp>
      <p:sp>
        <p:nvSpPr>
          <p:cNvPr id="3" name="Content Placeholder 2">
            <a:extLst>
              <a:ext uri="{FF2B5EF4-FFF2-40B4-BE49-F238E27FC236}">
                <a16:creationId xmlns:a16="http://schemas.microsoft.com/office/drawing/2014/main" id="{47B66619-FCC2-AD5F-0142-F07BF4311DC7}"/>
              </a:ext>
            </a:extLst>
          </p:cNvPr>
          <p:cNvSpPr>
            <a:spLocks noGrp="1"/>
          </p:cNvSpPr>
          <p:nvPr>
            <p:ph idx="1"/>
          </p:nvPr>
        </p:nvSpPr>
        <p:spPr>
          <a:xfrm>
            <a:off x="471488" y="2119207"/>
            <a:ext cx="5915025" cy="3001433"/>
          </a:xfrm>
          <a:ln w="19050">
            <a:prstDash val="lgDashDot"/>
          </a:ln>
        </p:spPr>
        <p:style>
          <a:lnRef idx="2">
            <a:schemeClr val="accent4"/>
          </a:lnRef>
          <a:fillRef idx="1">
            <a:schemeClr val="lt1"/>
          </a:fillRef>
          <a:effectRef idx="0">
            <a:schemeClr val="accent4"/>
          </a:effectRef>
          <a:fontRef idx="minor">
            <a:schemeClr val="dk1"/>
          </a:fontRef>
        </p:style>
        <p:txBody>
          <a:bodyPr>
            <a:normAutofit/>
          </a:bodyPr>
          <a:lstStyle/>
          <a:p>
            <a:pPr marL="0" indent="0">
              <a:lnSpc>
                <a:spcPct val="150000"/>
              </a:lnSpc>
              <a:buNone/>
            </a:pPr>
            <a:r>
              <a:rPr lang="fr-FR" sz="1300" dirty="0"/>
              <a:t>La page </a:t>
            </a:r>
            <a:r>
              <a:rPr lang="fr-FR" sz="1300" b="1" dirty="0"/>
              <a:t>"</a:t>
            </a:r>
            <a:r>
              <a:rPr lang="fr-FR" sz="1300" b="1" dirty="0" err="1"/>
              <a:t>Banned</a:t>
            </a:r>
            <a:r>
              <a:rPr lang="fr-FR" sz="1300" b="1" dirty="0"/>
              <a:t> </a:t>
            </a:r>
            <a:r>
              <a:rPr lang="fr-FR" sz="1300" b="1" dirty="0" err="1"/>
              <a:t>Users</a:t>
            </a:r>
            <a:r>
              <a:rPr lang="fr-FR" sz="1300" b="1" dirty="0"/>
              <a:t>"</a:t>
            </a:r>
            <a:r>
              <a:rPr lang="fr-FR" sz="1300" dirty="0"/>
              <a:t> permet à l’administrateur de visualiser et gérer les utilisateurs qui ont été bannis de la plateforme </a:t>
            </a:r>
            <a:r>
              <a:rPr lang="fr-FR" sz="1300" b="1" dirty="0" err="1"/>
              <a:t>SkillMatch</a:t>
            </a:r>
            <a:r>
              <a:rPr lang="fr-FR" sz="1300" dirty="0"/>
              <a:t>.</a:t>
            </a:r>
          </a:p>
          <a:p>
            <a:pPr marL="0" indent="0">
              <a:lnSpc>
                <a:spcPct val="150000"/>
              </a:lnSpc>
              <a:buNone/>
            </a:pPr>
            <a:endParaRPr lang="fr-FR" sz="1300" dirty="0"/>
          </a:p>
          <a:p>
            <a:pPr>
              <a:lnSpc>
                <a:spcPct val="150000"/>
              </a:lnSpc>
              <a:buNone/>
            </a:pPr>
            <a:r>
              <a:rPr lang="fr-FR" sz="1300" b="1" dirty="0"/>
              <a:t>Actions disponibles</a:t>
            </a:r>
            <a:r>
              <a:rPr lang="fr-FR" sz="1300" dirty="0"/>
              <a:t> pour chaque utilisateur :</a:t>
            </a:r>
          </a:p>
          <a:p>
            <a:pPr>
              <a:lnSpc>
                <a:spcPct val="150000"/>
              </a:lnSpc>
              <a:buFont typeface="Arial" panose="020B0604020202020204" pitchFamily="34" charset="0"/>
              <a:buChar char="•"/>
            </a:pPr>
            <a:r>
              <a:rPr lang="fr-FR" sz="1300" b="1" dirty="0" err="1"/>
              <a:t>Unban</a:t>
            </a:r>
            <a:r>
              <a:rPr lang="fr-FR" sz="1300" dirty="0"/>
              <a:t> : Pour réactiver le compte et autoriser à nouveau l’accès à la plateforme.</a:t>
            </a:r>
          </a:p>
          <a:p>
            <a:pPr>
              <a:lnSpc>
                <a:spcPct val="150000"/>
              </a:lnSpc>
              <a:buFont typeface="Arial" panose="020B0604020202020204" pitchFamily="34" charset="0"/>
              <a:buChar char="•"/>
            </a:pPr>
            <a:r>
              <a:rPr lang="fr-FR" sz="1300" b="1" dirty="0" err="1"/>
              <a:t>Delete</a:t>
            </a:r>
            <a:r>
              <a:rPr lang="fr-FR" sz="1300" dirty="0"/>
              <a:t> : Pour supprimer définitivement l’utilisateur et toutes ses données associées.</a:t>
            </a:r>
          </a:p>
          <a:p>
            <a:pPr marL="0" indent="0">
              <a:lnSpc>
                <a:spcPct val="150000"/>
              </a:lnSpc>
              <a:buNone/>
            </a:pPr>
            <a:endParaRPr lang="fr-FR" sz="1300" dirty="0"/>
          </a:p>
        </p:txBody>
      </p:sp>
      <p:pic>
        <p:nvPicPr>
          <p:cNvPr id="5" name="Picture 4">
            <a:extLst>
              <a:ext uri="{FF2B5EF4-FFF2-40B4-BE49-F238E27FC236}">
                <a16:creationId xmlns:a16="http://schemas.microsoft.com/office/drawing/2014/main" id="{56ABFA24-C4E7-9D92-DD28-2CCAC399F54F}"/>
              </a:ext>
            </a:extLst>
          </p:cNvPr>
          <p:cNvPicPr>
            <a:picLocks noChangeAspect="1"/>
          </p:cNvPicPr>
          <p:nvPr/>
        </p:nvPicPr>
        <p:blipFill>
          <a:blip r:embed="rId2"/>
          <a:stretch>
            <a:fillRect/>
          </a:stretch>
        </p:blipFill>
        <p:spPr>
          <a:xfrm>
            <a:off x="0" y="5610437"/>
            <a:ext cx="6858000" cy="133688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505098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C400-274F-FCAD-2604-C6B75010DC4E}"/>
              </a:ext>
            </a:extLst>
          </p:cNvPr>
          <p:cNvSpPr>
            <a:spLocks noGrp="1"/>
          </p:cNvSpPr>
          <p:nvPr>
            <p:ph type="title"/>
          </p:nvPr>
        </p:nvSpPr>
        <p:spPr>
          <a:xfrm>
            <a:off x="471488" y="273477"/>
            <a:ext cx="5915025" cy="671404"/>
          </a:xfrm>
        </p:spPr>
        <p:txBody>
          <a:bodyPr>
            <a:normAutofit/>
          </a:bodyPr>
          <a:lstStyle/>
          <a:p>
            <a:pPr algn="ctr"/>
            <a:r>
              <a:rPr lang="fr-FR" sz="2000" dirty="0">
                <a:effectLst>
                  <a:outerShdw blurRad="38100" dist="38100" dir="2700000" algn="tl">
                    <a:srgbClr val="000000">
                      <a:alpha val="43137"/>
                    </a:srgbClr>
                  </a:outerShdw>
                </a:effectLst>
                <a:latin typeface="+mn-lt"/>
              </a:rPr>
              <a:t>PROBLEMS</a:t>
            </a:r>
          </a:p>
        </p:txBody>
      </p:sp>
      <p:sp>
        <p:nvSpPr>
          <p:cNvPr id="3" name="Content Placeholder 2">
            <a:extLst>
              <a:ext uri="{FF2B5EF4-FFF2-40B4-BE49-F238E27FC236}">
                <a16:creationId xmlns:a16="http://schemas.microsoft.com/office/drawing/2014/main" id="{33AC239A-65BB-DCAF-3E77-1F3D433CF2DC}"/>
              </a:ext>
            </a:extLst>
          </p:cNvPr>
          <p:cNvSpPr>
            <a:spLocks noGrp="1"/>
          </p:cNvSpPr>
          <p:nvPr>
            <p:ph idx="1"/>
          </p:nvPr>
        </p:nvSpPr>
        <p:spPr>
          <a:xfrm>
            <a:off x="471488" y="1133687"/>
            <a:ext cx="5915025" cy="4098713"/>
          </a:xfrm>
        </p:spPr>
        <p:txBody>
          <a:bodyPr>
            <a:normAutofit/>
          </a:bodyPr>
          <a:lstStyle/>
          <a:p>
            <a:pPr>
              <a:lnSpc>
                <a:spcPct val="150000"/>
              </a:lnSpc>
              <a:buNone/>
            </a:pPr>
            <a:r>
              <a:rPr lang="fr-FR" sz="1300" dirty="0"/>
              <a:t>La page </a:t>
            </a:r>
            <a:r>
              <a:rPr lang="fr-FR" sz="1300" b="1" dirty="0"/>
              <a:t>"Manage </a:t>
            </a:r>
            <a:r>
              <a:rPr lang="fr-FR" sz="1300" b="1" dirty="0" err="1"/>
              <a:t>LeetCode</a:t>
            </a:r>
            <a:r>
              <a:rPr lang="fr-FR" sz="1300" b="1" dirty="0"/>
              <a:t> </a:t>
            </a:r>
            <a:r>
              <a:rPr lang="fr-FR" sz="1300" b="1" dirty="0" err="1"/>
              <a:t>Problems</a:t>
            </a:r>
            <a:r>
              <a:rPr lang="fr-FR" sz="1300" b="1" dirty="0"/>
              <a:t>"</a:t>
            </a:r>
            <a:r>
              <a:rPr lang="fr-FR" sz="1300" dirty="0"/>
              <a:t> est un espace d’administration dédié à la gestion des problèmes de codage utilisés pour l’évaluation technique des candidats. Elle permet à l’administrateur de </a:t>
            </a:r>
            <a:r>
              <a:rPr lang="fr-FR" sz="1300" b="1" dirty="0"/>
              <a:t>créer</a:t>
            </a:r>
            <a:r>
              <a:rPr lang="fr-FR" sz="1300" dirty="0"/>
              <a:t>, </a:t>
            </a:r>
            <a:r>
              <a:rPr lang="fr-FR" sz="1300" b="1" dirty="0"/>
              <a:t>rechercher</a:t>
            </a:r>
            <a:r>
              <a:rPr lang="fr-FR" sz="1300" dirty="0"/>
              <a:t>, </a:t>
            </a:r>
            <a:r>
              <a:rPr lang="fr-FR" sz="1300" b="1" dirty="0"/>
              <a:t>filtrer</a:t>
            </a:r>
            <a:r>
              <a:rPr lang="fr-FR" sz="1300" dirty="0"/>
              <a:t>, et </a:t>
            </a:r>
            <a:r>
              <a:rPr lang="fr-FR" sz="1300" b="1" dirty="0"/>
              <a:t>organiser</a:t>
            </a:r>
            <a:r>
              <a:rPr lang="fr-FR" sz="1300" dirty="0"/>
              <a:t> efficacement une liste de challenges de programmation, en fonction de leur </a:t>
            </a:r>
            <a:r>
              <a:rPr lang="fr-FR" sz="1300" b="1" dirty="0"/>
              <a:t>niveau de difficulté</a:t>
            </a:r>
            <a:r>
              <a:rPr lang="fr-FR" sz="1300" dirty="0"/>
              <a:t>, des </a:t>
            </a:r>
            <a:r>
              <a:rPr lang="fr-FR" sz="1300" b="1" dirty="0"/>
              <a:t>compétences techniques</a:t>
            </a:r>
            <a:r>
              <a:rPr lang="fr-FR" sz="1300" dirty="0"/>
              <a:t> ciblées, et de leur </a:t>
            </a:r>
            <a:r>
              <a:rPr lang="fr-FR" sz="1300" b="1" dirty="0"/>
              <a:t>contenu (test cases)</a:t>
            </a:r>
            <a:r>
              <a:rPr lang="fr-FR" sz="1300" dirty="0"/>
              <a:t>.</a:t>
            </a:r>
          </a:p>
          <a:p>
            <a:pPr>
              <a:lnSpc>
                <a:spcPct val="150000"/>
              </a:lnSpc>
            </a:pPr>
            <a:r>
              <a:rPr lang="fr-FR" sz="1300" dirty="0"/>
              <a:t>L’objectif principal de cette page est de maintenir une </a:t>
            </a:r>
            <a:r>
              <a:rPr lang="fr-FR" sz="1300" b="1" dirty="0"/>
              <a:t>bibliothèque structurée de problèmes techniques</a:t>
            </a:r>
            <a:r>
              <a:rPr lang="fr-FR" sz="1300" dirty="0"/>
              <a:t>, classés par compétences (comme JavaScript, Laravel, </a:t>
            </a:r>
            <a:r>
              <a:rPr lang="fr-FR" sz="1300" dirty="0" err="1"/>
              <a:t>React</a:t>
            </a:r>
            <a:r>
              <a:rPr lang="fr-FR" sz="1300" dirty="0"/>
              <a:t>, etc.), et de faciliter leur réutilisation dans les tests d’évaluation. Grâce aux options de filtrage, de recherche, et d’ajout, cette page assure une </a:t>
            </a:r>
            <a:r>
              <a:rPr lang="fr-FR" sz="1300" b="1" dirty="0"/>
              <a:t>expérience de gestion fluide et centralisée</a:t>
            </a:r>
            <a:r>
              <a:rPr lang="fr-FR" sz="1300" dirty="0"/>
              <a:t> pour les administrateurs de la plateforme.</a:t>
            </a:r>
          </a:p>
        </p:txBody>
      </p:sp>
      <p:pic>
        <p:nvPicPr>
          <p:cNvPr id="5" name="Picture 4" descr="A screenshot of a computer&#10;&#10;AI-generated content may be incorrect.">
            <a:extLst>
              <a:ext uri="{FF2B5EF4-FFF2-40B4-BE49-F238E27FC236}">
                <a16:creationId xmlns:a16="http://schemas.microsoft.com/office/drawing/2014/main" id="{62EA5FF0-6CBA-9382-11B0-CB763F33D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5083573"/>
            <a:ext cx="6045200" cy="3308776"/>
          </a:xfrm>
          <a:prstGeom prst="rect">
            <a:avLst/>
          </a:prstGeom>
        </p:spPr>
      </p:pic>
      <p:grpSp>
        <p:nvGrpSpPr>
          <p:cNvPr id="6" name="Group 5">
            <a:extLst>
              <a:ext uri="{FF2B5EF4-FFF2-40B4-BE49-F238E27FC236}">
                <a16:creationId xmlns:a16="http://schemas.microsoft.com/office/drawing/2014/main" id="{C5E37075-02DA-4520-B971-604CBCBF0B26}"/>
              </a:ext>
            </a:extLst>
          </p:cNvPr>
          <p:cNvGrpSpPr/>
          <p:nvPr/>
        </p:nvGrpSpPr>
        <p:grpSpPr>
          <a:xfrm rot="5400000" flipV="1">
            <a:off x="5873872" y="1155996"/>
            <a:ext cx="453670" cy="409053"/>
            <a:chOff x="1588653" y="5415023"/>
            <a:chExt cx="784157" cy="735401"/>
          </a:xfrm>
        </p:grpSpPr>
        <p:cxnSp>
          <p:nvCxnSpPr>
            <p:cNvPr id="7" name="Straight Connector 6">
              <a:extLst>
                <a:ext uri="{FF2B5EF4-FFF2-40B4-BE49-F238E27FC236}">
                  <a16:creationId xmlns:a16="http://schemas.microsoft.com/office/drawing/2014/main" id="{16397428-A6D9-C921-2755-4122A6380D2E}"/>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 name="Straight Connector 7">
              <a:extLst>
                <a:ext uri="{FF2B5EF4-FFF2-40B4-BE49-F238E27FC236}">
                  <a16:creationId xmlns:a16="http://schemas.microsoft.com/office/drawing/2014/main" id="{F13A1939-FBFE-B980-6157-01E38151201A}"/>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9" name="Group 8">
            <a:extLst>
              <a:ext uri="{FF2B5EF4-FFF2-40B4-BE49-F238E27FC236}">
                <a16:creationId xmlns:a16="http://schemas.microsoft.com/office/drawing/2014/main" id="{1A3C83F6-E4AD-9D42-16E3-4A9C27E501F4}"/>
              </a:ext>
            </a:extLst>
          </p:cNvPr>
          <p:cNvGrpSpPr/>
          <p:nvPr/>
        </p:nvGrpSpPr>
        <p:grpSpPr>
          <a:xfrm rot="16200000" flipV="1">
            <a:off x="449178" y="4463405"/>
            <a:ext cx="453670" cy="409053"/>
            <a:chOff x="1588653" y="5415023"/>
            <a:chExt cx="784157" cy="735401"/>
          </a:xfrm>
        </p:grpSpPr>
        <p:cxnSp>
          <p:nvCxnSpPr>
            <p:cNvPr id="10" name="Straight Connector 9">
              <a:extLst>
                <a:ext uri="{FF2B5EF4-FFF2-40B4-BE49-F238E27FC236}">
                  <a16:creationId xmlns:a16="http://schemas.microsoft.com/office/drawing/2014/main" id="{8AF53DEA-9085-2EA5-8B65-FAD97D5007D1}"/>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1" name="Straight Connector 10">
              <a:extLst>
                <a:ext uri="{FF2B5EF4-FFF2-40B4-BE49-F238E27FC236}">
                  <a16:creationId xmlns:a16="http://schemas.microsoft.com/office/drawing/2014/main" id="{97274266-4A5D-48EF-DECC-640CFA1EF410}"/>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17788202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0284-F2DF-C449-5876-33B442B3A429}"/>
              </a:ext>
            </a:extLst>
          </p:cNvPr>
          <p:cNvSpPr>
            <a:spLocks noGrp="1"/>
          </p:cNvSpPr>
          <p:nvPr>
            <p:ph type="title"/>
          </p:nvPr>
        </p:nvSpPr>
        <p:spPr>
          <a:xfrm>
            <a:off x="471486" y="385237"/>
            <a:ext cx="5915025" cy="579964"/>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ADD NEW PROBLEM</a:t>
            </a:r>
          </a:p>
        </p:txBody>
      </p:sp>
      <p:sp>
        <p:nvSpPr>
          <p:cNvPr id="3" name="Content Placeholder 2">
            <a:extLst>
              <a:ext uri="{FF2B5EF4-FFF2-40B4-BE49-F238E27FC236}">
                <a16:creationId xmlns:a16="http://schemas.microsoft.com/office/drawing/2014/main" id="{C2C4CC6F-0C2E-843E-FA02-249FDEE3DD07}"/>
              </a:ext>
            </a:extLst>
          </p:cNvPr>
          <p:cNvSpPr>
            <a:spLocks noGrp="1"/>
          </p:cNvSpPr>
          <p:nvPr>
            <p:ph idx="1"/>
          </p:nvPr>
        </p:nvSpPr>
        <p:spPr>
          <a:xfrm>
            <a:off x="352584" y="1054523"/>
            <a:ext cx="6152831" cy="7205557"/>
          </a:xfrm>
        </p:spPr>
        <p:txBody>
          <a:bodyPr>
            <a:noAutofit/>
          </a:bodyPr>
          <a:lstStyle/>
          <a:p>
            <a:pPr marL="0" indent="0">
              <a:lnSpc>
                <a:spcPct val="150000"/>
              </a:lnSpc>
              <a:buNone/>
            </a:pPr>
            <a:r>
              <a:rPr lang="fr-FR" sz="1200" dirty="0"/>
              <a:t>La page </a:t>
            </a:r>
            <a:r>
              <a:rPr lang="fr-FR" sz="1200" b="1" dirty="0"/>
              <a:t>"</a:t>
            </a:r>
            <a:r>
              <a:rPr lang="fr-FR" sz="1200" b="1" dirty="0" err="1"/>
              <a:t>Add</a:t>
            </a:r>
            <a:r>
              <a:rPr lang="fr-FR" sz="1200" b="1" dirty="0"/>
              <a:t> New </a:t>
            </a:r>
            <a:r>
              <a:rPr lang="fr-FR" sz="1200" b="1" dirty="0" err="1"/>
              <a:t>LeetCode</a:t>
            </a:r>
            <a:r>
              <a:rPr lang="fr-FR" sz="1200" b="1" dirty="0"/>
              <a:t> </a:t>
            </a:r>
            <a:r>
              <a:rPr lang="fr-FR" sz="1200" b="1" dirty="0" err="1"/>
              <a:t>Problem</a:t>
            </a:r>
            <a:r>
              <a:rPr lang="fr-FR" sz="1200" b="1" dirty="0"/>
              <a:t>"</a:t>
            </a:r>
            <a:r>
              <a:rPr lang="fr-FR" sz="1200" dirty="0"/>
              <a:t> permet à l’administrateur de créer et configurer un nouveau problème de codage destiné à évaluer les compétences des candidats. Elle est conçue pour fournir un environnement complet où chaque aspect du problème peut être défini précisément, depuis la description jusqu’aux cas de test et solutions de référence.</a:t>
            </a:r>
          </a:p>
          <a:p>
            <a:pPr>
              <a:lnSpc>
                <a:spcPct val="150000"/>
              </a:lnSpc>
              <a:buNone/>
            </a:pPr>
            <a:r>
              <a:rPr lang="fr-FR" sz="1200" b="1" dirty="0"/>
              <a:t>Fonctionnalités principales :</a:t>
            </a:r>
          </a:p>
          <a:p>
            <a:pPr>
              <a:lnSpc>
                <a:spcPct val="150000"/>
              </a:lnSpc>
              <a:buFont typeface="Arial" panose="020B0604020202020204" pitchFamily="34" charset="0"/>
              <a:buChar char="•"/>
            </a:pPr>
            <a:r>
              <a:rPr lang="fr-FR" sz="1200" b="1" dirty="0"/>
              <a:t>Informations de base :</a:t>
            </a:r>
            <a:endParaRPr lang="fr-FR" sz="1200" dirty="0"/>
          </a:p>
          <a:p>
            <a:pPr marL="742950" lvl="1" indent="-285750">
              <a:lnSpc>
                <a:spcPct val="150000"/>
              </a:lnSpc>
              <a:buFont typeface="Arial" panose="020B0604020202020204" pitchFamily="34" charset="0"/>
              <a:buChar char="•"/>
            </a:pPr>
            <a:r>
              <a:rPr lang="fr-FR" sz="1200" b="1" dirty="0"/>
              <a:t>Titre du problème</a:t>
            </a:r>
            <a:r>
              <a:rPr lang="fr-FR" sz="1200" dirty="0"/>
              <a:t>, </a:t>
            </a:r>
            <a:r>
              <a:rPr lang="fr-FR" sz="1200" b="1" dirty="0"/>
              <a:t>niveau de difficulté</a:t>
            </a:r>
            <a:r>
              <a:rPr lang="fr-FR" sz="1200" dirty="0"/>
              <a:t> (facile, moyen, difficile), </a:t>
            </a:r>
            <a:r>
              <a:rPr lang="fr-FR" sz="1200" b="1" dirty="0"/>
              <a:t>compétence associée</a:t>
            </a:r>
            <a:r>
              <a:rPr lang="fr-FR" sz="1200" dirty="0"/>
              <a:t> (ex: JavaScript, PHP…), et lien optionnel avec une </a:t>
            </a:r>
            <a:r>
              <a:rPr lang="fr-FR" sz="1200" b="1" dirty="0"/>
              <a:t>série de challenges</a:t>
            </a:r>
            <a:r>
              <a:rPr lang="fr-FR" sz="1200" dirty="0"/>
              <a:t>.</a:t>
            </a:r>
          </a:p>
          <a:p>
            <a:pPr>
              <a:lnSpc>
                <a:spcPct val="150000"/>
              </a:lnSpc>
              <a:buFont typeface="Arial" panose="020B0604020202020204" pitchFamily="34" charset="0"/>
              <a:buChar char="•"/>
            </a:pPr>
            <a:r>
              <a:rPr lang="fr-FR" sz="1200" b="1" dirty="0"/>
              <a:t>Contenu du problème :</a:t>
            </a:r>
            <a:endParaRPr lang="fr-FR" sz="1200" dirty="0"/>
          </a:p>
          <a:p>
            <a:pPr marL="742950" lvl="1" indent="-285750">
              <a:lnSpc>
                <a:spcPct val="150000"/>
              </a:lnSpc>
              <a:buFont typeface="Arial" panose="020B0604020202020204" pitchFamily="34" charset="0"/>
              <a:buChar char="•"/>
            </a:pPr>
            <a:r>
              <a:rPr lang="fr-FR" sz="1200" dirty="0"/>
              <a:t>Une </a:t>
            </a:r>
            <a:r>
              <a:rPr lang="fr-FR" sz="1200" b="1" dirty="0"/>
              <a:t>description claire</a:t>
            </a:r>
            <a:r>
              <a:rPr lang="fr-FR" sz="1200" dirty="0"/>
              <a:t> du problème à résoudre.</a:t>
            </a:r>
          </a:p>
          <a:p>
            <a:pPr marL="742950" lvl="1" indent="-285750">
              <a:lnSpc>
                <a:spcPct val="150000"/>
              </a:lnSpc>
              <a:buFont typeface="Arial" panose="020B0604020202020204" pitchFamily="34" charset="0"/>
              <a:buChar char="•"/>
            </a:pPr>
            <a:r>
              <a:rPr lang="fr-FR" sz="1200" dirty="0"/>
              <a:t>Les </a:t>
            </a:r>
            <a:r>
              <a:rPr lang="fr-FR" sz="1200" b="1" dirty="0"/>
              <a:t>contraintes</a:t>
            </a:r>
            <a:r>
              <a:rPr lang="fr-FR" sz="1200" dirty="0"/>
              <a:t> (valeurs maximales, taille des entrées…).</a:t>
            </a:r>
          </a:p>
          <a:p>
            <a:pPr marL="742950" lvl="1" indent="-285750">
              <a:lnSpc>
                <a:spcPct val="150000"/>
              </a:lnSpc>
              <a:buFont typeface="Arial" panose="020B0604020202020204" pitchFamily="34" charset="0"/>
              <a:buChar char="•"/>
            </a:pPr>
            <a:r>
              <a:rPr lang="fr-FR" sz="1200" dirty="0"/>
              <a:t>Un ou plusieurs </a:t>
            </a:r>
            <a:r>
              <a:rPr lang="fr-FR" sz="1200" b="1" dirty="0"/>
              <a:t>exemples d’entrée/sortie</a:t>
            </a:r>
            <a:r>
              <a:rPr lang="fr-FR" sz="1200" dirty="0"/>
              <a:t>, avec </a:t>
            </a:r>
            <a:r>
              <a:rPr lang="fr-FR" sz="1200" b="1" dirty="0"/>
              <a:t>explication</a:t>
            </a:r>
            <a:r>
              <a:rPr lang="fr-FR" sz="1200" dirty="0"/>
              <a:t>.</a:t>
            </a:r>
          </a:p>
          <a:p>
            <a:pPr>
              <a:lnSpc>
                <a:spcPct val="150000"/>
              </a:lnSpc>
              <a:buFont typeface="Arial" panose="020B0604020202020204" pitchFamily="34" charset="0"/>
              <a:buChar char="•"/>
            </a:pPr>
            <a:r>
              <a:rPr lang="fr-FR" sz="1200" b="1" dirty="0"/>
              <a:t>Cas de test :</a:t>
            </a:r>
            <a:endParaRPr lang="fr-FR" sz="1200" dirty="0"/>
          </a:p>
          <a:p>
            <a:pPr marL="742950" lvl="1" indent="-285750">
              <a:lnSpc>
                <a:spcPct val="150000"/>
              </a:lnSpc>
              <a:buFont typeface="Arial" panose="020B0604020202020204" pitchFamily="34" charset="0"/>
              <a:buChar char="•"/>
            </a:pPr>
            <a:r>
              <a:rPr lang="fr-FR" sz="1200" dirty="0"/>
              <a:t>Définition de </a:t>
            </a:r>
            <a:r>
              <a:rPr lang="fr-FR" sz="1200" b="1" dirty="0"/>
              <a:t>plusieurs cas de test</a:t>
            </a:r>
            <a:r>
              <a:rPr lang="fr-FR" sz="1200" dirty="0"/>
              <a:t> pour valider les solutions des candidats.</a:t>
            </a:r>
          </a:p>
          <a:p>
            <a:pPr marL="742950" lvl="1" indent="-285750">
              <a:lnSpc>
                <a:spcPct val="150000"/>
              </a:lnSpc>
              <a:buFont typeface="Arial" panose="020B0604020202020204" pitchFamily="34" charset="0"/>
              <a:buChar char="•"/>
            </a:pPr>
            <a:r>
              <a:rPr lang="fr-FR" sz="1200" dirty="0"/>
              <a:t>Option </a:t>
            </a:r>
            <a:r>
              <a:rPr lang="fr-FR" sz="1200" b="1" dirty="0"/>
              <a:t>"Target"</a:t>
            </a:r>
            <a:r>
              <a:rPr lang="fr-FR" sz="1200" dirty="0"/>
              <a:t> activable pour des problèmes de type "</a:t>
            </a:r>
            <a:r>
              <a:rPr lang="fr-FR" sz="1200" dirty="0" err="1"/>
              <a:t>Two</a:t>
            </a:r>
            <a:r>
              <a:rPr lang="fr-FR" sz="1200" dirty="0"/>
              <a:t> </a:t>
            </a:r>
            <a:r>
              <a:rPr lang="fr-FR" sz="1200" dirty="0" err="1"/>
              <a:t>Sum</a:t>
            </a:r>
            <a:r>
              <a:rPr lang="fr-FR" sz="1200" dirty="0"/>
              <a:t>".</a:t>
            </a:r>
          </a:p>
          <a:p>
            <a:pPr>
              <a:lnSpc>
                <a:spcPct val="150000"/>
              </a:lnSpc>
              <a:buFont typeface="Arial" panose="020B0604020202020204" pitchFamily="34" charset="0"/>
              <a:buChar char="•"/>
            </a:pPr>
            <a:r>
              <a:rPr lang="fr-FR" sz="1200" b="1" dirty="0"/>
              <a:t>Code de démarrage (Starter Code) :</a:t>
            </a:r>
            <a:endParaRPr lang="fr-FR" sz="1200" dirty="0"/>
          </a:p>
          <a:p>
            <a:pPr marL="742950" lvl="1" indent="-285750">
              <a:lnSpc>
                <a:spcPct val="150000"/>
              </a:lnSpc>
              <a:buFont typeface="Arial" panose="020B0604020202020204" pitchFamily="34" charset="0"/>
              <a:buChar char="•"/>
            </a:pPr>
            <a:r>
              <a:rPr lang="fr-FR" sz="1200" dirty="0" err="1"/>
              <a:t>Templates</a:t>
            </a:r>
            <a:r>
              <a:rPr lang="fr-FR" sz="1200" dirty="0"/>
              <a:t> proposés dans différents langages (</a:t>
            </a:r>
            <a:r>
              <a:rPr lang="fr-FR" sz="1200" b="1" dirty="0"/>
              <a:t>JavaScript, Python, Java, PHP</a:t>
            </a:r>
            <a:r>
              <a:rPr lang="fr-FR" sz="1200" dirty="0"/>
              <a:t>) pour guider les candidats au départ.</a:t>
            </a:r>
          </a:p>
          <a:p>
            <a:pPr>
              <a:lnSpc>
                <a:spcPct val="150000"/>
              </a:lnSpc>
              <a:buFont typeface="Arial" panose="020B0604020202020204" pitchFamily="34" charset="0"/>
              <a:buChar char="•"/>
            </a:pPr>
            <a:r>
              <a:rPr lang="fr-FR" sz="1200" b="1" dirty="0"/>
              <a:t>Solution de référence :</a:t>
            </a:r>
            <a:endParaRPr lang="fr-FR" sz="1200" dirty="0"/>
          </a:p>
          <a:p>
            <a:pPr marL="742950" lvl="1" indent="-285750">
              <a:lnSpc>
                <a:spcPct val="150000"/>
              </a:lnSpc>
              <a:buFont typeface="Arial" panose="020B0604020202020204" pitchFamily="34" charset="0"/>
              <a:buChar char="•"/>
            </a:pPr>
            <a:r>
              <a:rPr lang="fr-FR" sz="1200" dirty="0"/>
              <a:t>Code correct et complet pour chaque langage pris en charge, utilisé pour la correction automatique et/ou les indices.</a:t>
            </a:r>
          </a:p>
          <a:p>
            <a:pPr marL="0" indent="0">
              <a:lnSpc>
                <a:spcPct val="150000"/>
              </a:lnSpc>
              <a:buNone/>
            </a:pPr>
            <a:endParaRPr lang="fr-FR" sz="1200" dirty="0"/>
          </a:p>
        </p:txBody>
      </p:sp>
    </p:spTree>
    <p:extLst>
      <p:ext uri="{BB962C8B-B14F-4D97-AF65-F5344CB8AC3E}">
        <p14:creationId xmlns:p14="http://schemas.microsoft.com/office/powerpoint/2010/main" val="379215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8984131E-8161-244B-412B-D99973147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6933"/>
            <a:ext cx="6858000" cy="5650133"/>
          </a:xfrm>
          <a:prstGeom prst="rect">
            <a:avLst/>
          </a:prstGeom>
        </p:spPr>
      </p:pic>
    </p:spTree>
    <p:extLst>
      <p:ext uri="{BB962C8B-B14F-4D97-AF65-F5344CB8AC3E}">
        <p14:creationId xmlns:p14="http://schemas.microsoft.com/office/powerpoint/2010/main" val="1735354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9275-1497-F003-575A-853894FD4F2F}"/>
              </a:ext>
            </a:extLst>
          </p:cNvPr>
          <p:cNvSpPr>
            <a:spLocks noGrp="1"/>
          </p:cNvSpPr>
          <p:nvPr>
            <p:ph type="title"/>
          </p:nvPr>
        </p:nvSpPr>
        <p:spPr>
          <a:xfrm>
            <a:off x="379435" y="408459"/>
            <a:ext cx="6099129" cy="1263587"/>
          </a:xfrm>
        </p:spPr>
        <p:txBody>
          <a:bodyPr/>
          <a:lstStyle/>
          <a:p>
            <a:pPr algn="ctr"/>
            <a:r>
              <a:rPr lang="fr-FR" dirty="0">
                <a:effectLst>
                  <a:outerShdw blurRad="38100" dist="38100" dir="2700000" algn="tl">
                    <a:srgbClr val="000000">
                      <a:alpha val="43137"/>
                    </a:srgbClr>
                  </a:outerShdw>
                </a:effectLst>
                <a:latin typeface="+mn-lt"/>
              </a:rPr>
              <a:t>Pourquoi ce projet est innovant ?</a:t>
            </a:r>
          </a:p>
        </p:txBody>
      </p:sp>
      <p:graphicFrame>
        <p:nvGraphicFramePr>
          <p:cNvPr id="18" name="Table 17">
            <a:extLst>
              <a:ext uri="{FF2B5EF4-FFF2-40B4-BE49-F238E27FC236}">
                <a16:creationId xmlns:a16="http://schemas.microsoft.com/office/drawing/2014/main" id="{96E989EA-43BB-FAD5-1C45-0090E24761B2}"/>
              </a:ext>
            </a:extLst>
          </p:cNvPr>
          <p:cNvGraphicFramePr>
            <a:graphicFrameLocks noGrp="1"/>
          </p:cNvGraphicFramePr>
          <p:nvPr>
            <p:extLst>
              <p:ext uri="{D42A27DB-BD31-4B8C-83A1-F6EECF244321}">
                <p14:modId xmlns:p14="http://schemas.microsoft.com/office/powerpoint/2010/main" val="4072060272"/>
              </p:ext>
            </p:extLst>
          </p:nvPr>
        </p:nvGraphicFramePr>
        <p:xfrm>
          <a:off x="471488" y="2292781"/>
          <a:ext cx="5915024" cy="3314700"/>
        </p:xfrm>
        <a:graphic>
          <a:graphicData uri="http://schemas.openxmlformats.org/drawingml/2006/table">
            <a:tbl>
              <a:tblPr>
                <a:tableStyleId>{ED083AE6-46FA-4A59-8FB0-9F97EB10719F}</a:tableStyleId>
              </a:tblPr>
              <a:tblGrid>
                <a:gridCol w="2957512">
                  <a:extLst>
                    <a:ext uri="{9D8B030D-6E8A-4147-A177-3AD203B41FA5}">
                      <a16:colId xmlns:a16="http://schemas.microsoft.com/office/drawing/2014/main" val="2708957045"/>
                    </a:ext>
                  </a:extLst>
                </a:gridCol>
                <a:gridCol w="2957512">
                  <a:extLst>
                    <a:ext uri="{9D8B030D-6E8A-4147-A177-3AD203B41FA5}">
                      <a16:colId xmlns:a16="http://schemas.microsoft.com/office/drawing/2014/main" val="3678976943"/>
                    </a:ext>
                  </a:extLst>
                </a:gridCol>
              </a:tblGrid>
              <a:tr h="297180">
                <a:tc>
                  <a:txBody>
                    <a:bodyPr/>
                    <a:lstStyle/>
                    <a:p>
                      <a:r>
                        <a:rPr lang="fr-FR" sz="1300">
                          <a:solidFill>
                            <a:schemeClr val="tx1">
                              <a:lumMod val="95000"/>
                              <a:lumOff val="5000"/>
                            </a:schemeClr>
                          </a:solidFill>
                        </a:rPr>
                        <a:t>Élément innovant</a:t>
                      </a:r>
                    </a:p>
                  </a:txBody>
                  <a:tcPr anchor="ctr">
                    <a:solidFill>
                      <a:schemeClr val="tx2">
                        <a:lumMod val="10000"/>
                        <a:lumOff val="90000"/>
                      </a:schemeClr>
                    </a:solidFill>
                  </a:tcPr>
                </a:tc>
                <a:tc>
                  <a:txBody>
                    <a:bodyPr/>
                    <a:lstStyle/>
                    <a:p>
                      <a:r>
                        <a:rPr lang="fr-FR" sz="1300">
                          <a:solidFill>
                            <a:schemeClr val="tx1">
                              <a:lumMod val="95000"/>
                              <a:lumOff val="5000"/>
                            </a:schemeClr>
                          </a:solidFill>
                        </a:rPr>
                        <a:t>Avantage réel</a:t>
                      </a:r>
                    </a:p>
                  </a:txBody>
                  <a:tcPr anchor="ctr">
                    <a:solidFill>
                      <a:schemeClr val="tx2">
                        <a:lumMod val="10000"/>
                        <a:lumOff val="90000"/>
                      </a:schemeClr>
                    </a:solidFill>
                  </a:tcPr>
                </a:tc>
                <a:extLst>
                  <a:ext uri="{0D108BD9-81ED-4DB2-BD59-A6C34878D82A}">
                    <a16:rowId xmlns:a16="http://schemas.microsoft.com/office/drawing/2014/main" val="606922494"/>
                  </a:ext>
                </a:extLst>
              </a:tr>
              <a:tr h="502920">
                <a:tc>
                  <a:txBody>
                    <a:bodyPr/>
                    <a:lstStyle/>
                    <a:p>
                      <a:r>
                        <a:rPr lang="fr-FR" sz="1300">
                          <a:solidFill>
                            <a:schemeClr val="tx1">
                              <a:lumMod val="95000"/>
                              <a:lumOff val="5000"/>
                            </a:schemeClr>
                          </a:solidFill>
                        </a:rPr>
                        <a:t>Évaluation par compétence</a:t>
                      </a:r>
                    </a:p>
                  </a:txBody>
                  <a:tcPr anchor="ctr">
                    <a:solidFill>
                      <a:schemeClr val="tx2">
                        <a:lumMod val="10000"/>
                        <a:lumOff val="90000"/>
                      </a:schemeClr>
                    </a:solidFill>
                  </a:tcPr>
                </a:tc>
                <a:tc>
                  <a:txBody>
                    <a:bodyPr/>
                    <a:lstStyle/>
                    <a:p>
                      <a:r>
                        <a:rPr lang="fr-FR" sz="1300" dirty="0">
                          <a:solidFill>
                            <a:schemeClr val="tx1">
                              <a:lumMod val="95000"/>
                              <a:lumOff val="5000"/>
                            </a:schemeClr>
                          </a:solidFill>
                        </a:rPr>
                        <a:t>Réduction des biais liés aux CV classiques</a:t>
                      </a:r>
                    </a:p>
                  </a:txBody>
                  <a:tcPr anchor="ctr">
                    <a:solidFill>
                      <a:schemeClr val="tx2">
                        <a:lumMod val="10000"/>
                        <a:lumOff val="90000"/>
                      </a:schemeClr>
                    </a:solidFill>
                  </a:tcPr>
                </a:tc>
                <a:extLst>
                  <a:ext uri="{0D108BD9-81ED-4DB2-BD59-A6C34878D82A}">
                    <a16:rowId xmlns:a16="http://schemas.microsoft.com/office/drawing/2014/main" val="3895387874"/>
                  </a:ext>
                </a:extLst>
              </a:tr>
              <a:tr h="502920">
                <a:tc>
                  <a:txBody>
                    <a:bodyPr/>
                    <a:lstStyle/>
                    <a:p>
                      <a:r>
                        <a:rPr lang="fr-FR" sz="1300">
                          <a:solidFill>
                            <a:schemeClr val="tx1">
                              <a:lumMod val="95000"/>
                              <a:lumOff val="5000"/>
                            </a:schemeClr>
                          </a:solidFill>
                        </a:rPr>
                        <a:t>Roadmap interactive</a:t>
                      </a:r>
                    </a:p>
                  </a:txBody>
                  <a:tcPr anchor="ctr">
                    <a:solidFill>
                      <a:schemeClr val="tx2">
                        <a:lumMod val="10000"/>
                        <a:lumOff val="90000"/>
                      </a:schemeClr>
                    </a:solidFill>
                  </a:tcPr>
                </a:tc>
                <a:tc>
                  <a:txBody>
                    <a:bodyPr/>
                    <a:lstStyle/>
                    <a:p>
                      <a:r>
                        <a:rPr lang="fr-FR" sz="1300" dirty="0">
                          <a:solidFill>
                            <a:schemeClr val="tx1">
                              <a:lumMod val="95000"/>
                              <a:lumOff val="5000"/>
                            </a:schemeClr>
                          </a:solidFill>
                        </a:rPr>
                        <a:t>Parcours guidé et personnalisé pour le candidat</a:t>
                      </a:r>
                    </a:p>
                  </a:txBody>
                  <a:tcPr anchor="ctr">
                    <a:solidFill>
                      <a:schemeClr val="tx2">
                        <a:lumMod val="10000"/>
                        <a:lumOff val="90000"/>
                      </a:schemeClr>
                    </a:solidFill>
                  </a:tcPr>
                </a:tc>
                <a:extLst>
                  <a:ext uri="{0D108BD9-81ED-4DB2-BD59-A6C34878D82A}">
                    <a16:rowId xmlns:a16="http://schemas.microsoft.com/office/drawing/2014/main" val="1352753602"/>
                  </a:ext>
                </a:extLst>
              </a:tr>
              <a:tr h="502920">
                <a:tc>
                  <a:txBody>
                    <a:bodyPr/>
                    <a:lstStyle/>
                    <a:p>
                      <a:r>
                        <a:rPr lang="fr-FR" sz="1300">
                          <a:solidFill>
                            <a:schemeClr val="tx1">
                              <a:lumMod val="95000"/>
                              <a:lumOff val="5000"/>
                            </a:schemeClr>
                          </a:solidFill>
                        </a:rPr>
                        <a:t>QCM automatisé + badges numériques</a:t>
                      </a:r>
                    </a:p>
                  </a:txBody>
                  <a:tcPr anchor="ctr">
                    <a:solidFill>
                      <a:schemeClr val="tx2">
                        <a:lumMod val="10000"/>
                        <a:lumOff val="90000"/>
                      </a:schemeClr>
                    </a:solidFill>
                  </a:tcPr>
                </a:tc>
                <a:tc>
                  <a:txBody>
                    <a:bodyPr/>
                    <a:lstStyle/>
                    <a:p>
                      <a:r>
                        <a:rPr lang="fr-FR" sz="1300">
                          <a:solidFill>
                            <a:schemeClr val="tx1">
                              <a:lumMod val="95000"/>
                              <a:lumOff val="5000"/>
                            </a:schemeClr>
                          </a:solidFill>
                        </a:rPr>
                        <a:t>Preuves concrètes et mesurables de savoir-faire</a:t>
                      </a:r>
                    </a:p>
                  </a:txBody>
                  <a:tcPr anchor="ctr">
                    <a:solidFill>
                      <a:schemeClr val="tx2">
                        <a:lumMod val="10000"/>
                        <a:lumOff val="90000"/>
                      </a:schemeClr>
                    </a:solidFill>
                  </a:tcPr>
                </a:tc>
                <a:extLst>
                  <a:ext uri="{0D108BD9-81ED-4DB2-BD59-A6C34878D82A}">
                    <a16:rowId xmlns:a16="http://schemas.microsoft.com/office/drawing/2014/main" val="14694418"/>
                  </a:ext>
                </a:extLst>
              </a:tr>
              <a:tr h="502920">
                <a:tc>
                  <a:txBody>
                    <a:bodyPr/>
                    <a:lstStyle/>
                    <a:p>
                      <a:r>
                        <a:rPr lang="fr-FR" sz="1300">
                          <a:solidFill>
                            <a:schemeClr val="tx1">
                              <a:lumMod val="95000"/>
                              <a:lumOff val="5000"/>
                            </a:schemeClr>
                          </a:solidFill>
                        </a:rPr>
                        <a:t>Éditeur de code intégré</a:t>
                      </a:r>
                    </a:p>
                  </a:txBody>
                  <a:tcPr anchor="ctr">
                    <a:solidFill>
                      <a:schemeClr val="tx2">
                        <a:lumMod val="10000"/>
                        <a:lumOff val="90000"/>
                      </a:schemeClr>
                    </a:solidFill>
                  </a:tcPr>
                </a:tc>
                <a:tc>
                  <a:txBody>
                    <a:bodyPr/>
                    <a:lstStyle/>
                    <a:p>
                      <a:r>
                        <a:rPr lang="fr-FR" sz="1300">
                          <a:solidFill>
                            <a:schemeClr val="tx1">
                              <a:lumMod val="95000"/>
                              <a:lumOff val="5000"/>
                            </a:schemeClr>
                          </a:solidFill>
                        </a:rPr>
                        <a:t>Mise en pratique réelle des connaissances</a:t>
                      </a:r>
                    </a:p>
                  </a:txBody>
                  <a:tcPr anchor="ctr">
                    <a:solidFill>
                      <a:schemeClr val="tx2">
                        <a:lumMod val="10000"/>
                        <a:lumOff val="90000"/>
                      </a:schemeClr>
                    </a:solidFill>
                  </a:tcPr>
                </a:tc>
                <a:extLst>
                  <a:ext uri="{0D108BD9-81ED-4DB2-BD59-A6C34878D82A}">
                    <a16:rowId xmlns:a16="http://schemas.microsoft.com/office/drawing/2014/main" val="3887554008"/>
                  </a:ext>
                </a:extLst>
              </a:tr>
              <a:tr h="708660">
                <a:tc>
                  <a:txBody>
                    <a:bodyPr/>
                    <a:lstStyle/>
                    <a:p>
                      <a:r>
                        <a:rPr lang="fr-FR" sz="1300">
                          <a:solidFill>
                            <a:schemeClr val="tx1">
                              <a:lumMod val="95000"/>
                              <a:lumOff val="5000"/>
                            </a:schemeClr>
                          </a:solidFill>
                        </a:rPr>
                        <a:t>Plateforme tout-en-un</a:t>
                      </a:r>
                    </a:p>
                  </a:txBody>
                  <a:tcPr anchor="ctr">
                    <a:solidFill>
                      <a:schemeClr val="tx2">
                        <a:lumMod val="10000"/>
                        <a:lumOff val="90000"/>
                      </a:schemeClr>
                    </a:solidFill>
                  </a:tcPr>
                </a:tc>
                <a:tc>
                  <a:txBody>
                    <a:bodyPr/>
                    <a:lstStyle/>
                    <a:p>
                      <a:r>
                        <a:rPr lang="fr-FR" sz="1300">
                          <a:solidFill>
                            <a:schemeClr val="tx1">
                              <a:lumMod val="95000"/>
                              <a:lumOff val="5000"/>
                            </a:schemeClr>
                          </a:solidFill>
                        </a:rPr>
                        <a:t>Centralisation des processus : apprentissage, test, recrutement, suivi</a:t>
                      </a:r>
                    </a:p>
                  </a:txBody>
                  <a:tcPr anchor="ctr">
                    <a:solidFill>
                      <a:schemeClr val="tx2">
                        <a:lumMod val="10000"/>
                        <a:lumOff val="90000"/>
                      </a:schemeClr>
                    </a:solidFill>
                  </a:tcPr>
                </a:tc>
                <a:extLst>
                  <a:ext uri="{0D108BD9-81ED-4DB2-BD59-A6C34878D82A}">
                    <a16:rowId xmlns:a16="http://schemas.microsoft.com/office/drawing/2014/main" val="3705310566"/>
                  </a:ext>
                </a:extLst>
              </a:tr>
              <a:tr h="297180">
                <a:tc>
                  <a:txBody>
                    <a:bodyPr/>
                    <a:lstStyle/>
                    <a:p>
                      <a:r>
                        <a:rPr lang="fr-FR" sz="1300">
                          <a:solidFill>
                            <a:schemeClr val="tx1">
                              <a:lumMod val="95000"/>
                              <a:lumOff val="5000"/>
                            </a:schemeClr>
                          </a:solidFill>
                        </a:rPr>
                        <a:t>Support IA intégré</a:t>
                      </a:r>
                    </a:p>
                  </a:txBody>
                  <a:tcPr anchor="ctr">
                    <a:solidFill>
                      <a:schemeClr val="tx2">
                        <a:lumMod val="10000"/>
                        <a:lumOff val="90000"/>
                      </a:schemeClr>
                    </a:solidFill>
                  </a:tcPr>
                </a:tc>
                <a:tc>
                  <a:txBody>
                    <a:bodyPr/>
                    <a:lstStyle/>
                    <a:p>
                      <a:r>
                        <a:rPr lang="fr-FR" sz="1300" dirty="0">
                          <a:solidFill>
                            <a:schemeClr val="tx1">
                              <a:lumMod val="95000"/>
                              <a:lumOff val="5000"/>
                            </a:schemeClr>
                          </a:solidFill>
                        </a:rPr>
                        <a:t>Auto-apprentissage 24/7 via Gemini</a:t>
                      </a:r>
                    </a:p>
                  </a:txBody>
                  <a:tcPr anchor="ctr">
                    <a:solidFill>
                      <a:schemeClr val="tx2">
                        <a:lumMod val="10000"/>
                        <a:lumOff val="90000"/>
                      </a:schemeClr>
                    </a:solidFill>
                  </a:tcPr>
                </a:tc>
                <a:extLst>
                  <a:ext uri="{0D108BD9-81ED-4DB2-BD59-A6C34878D82A}">
                    <a16:rowId xmlns:a16="http://schemas.microsoft.com/office/drawing/2014/main" val="1275498427"/>
                  </a:ext>
                </a:extLst>
              </a:tr>
            </a:tbl>
          </a:graphicData>
        </a:graphic>
      </p:graphicFrame>
      <p:sp>
        <p:nvSpPr>
          <p:cNvPr id="20" name="TextBox 19">
            <a:extLst>
              <a:ext uri="{FF2B5EF4-FFF2-40B4-BE49-F238E27FC236}">
                <a16:creationId xmlns:a16="http://schemas.microsoft.com/office/drawing/2014/main" id="{FE843817-75E9-5E0C-7892-4063E7D793B3}"/>
              </a:ext>
            </a:extLst>
          </p:cNvPr>
          <p:cNvSpPr txBox="1"/>
          <p:nvPr/>
        </p:nvSpPr>
        <p:spPr>
          <a:xfrm>
            <a:off x="320652" y="6445742"/>
            <a:ext cx="6216694" cy="1633204"/>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fr-FR" sz="1600" b="1" dirty="0"/>
              <a:t>Vision long terme</a:t>
            </a:r>
          </a:p>
          <a:p>
            <a:pPr>
              <a:lnSpc>
                <a:spcPct val="150000"/>
              </a:lnSpc>
              <a:buNone/>
            </a:pPr>
            <a:r>
              <a:rPr lang="fr-FR" sz="1300" dirty="0" err="1"/>
              <a:t>SkillMatch</a:t>
            </a:r>
            <a:r>
              <a:rPr lang="fr-FR" sz="1300" dirty="0"/>
              <a:t> ambitionne de :</a:t>
            </a:r>
          </a:p>
          <a:p>
            <a:pPr>
              <a:lnSpc>
                <a:spcPct val="150000"/>
              </a:lnSpc>
              <a:buFont typeface="Arial" panose="020B0604020202020204" pitchFamily="34" charset="0"/>
              <a:buChar char="•"/>
            </a:pPr>
            <a:r>
              <a:rPr lang="fr-FR" sz="1300" b="1" dirty="0"/>
              <a:t>Moderniser le recrutement technique au Maroc et à l'international.</a:t>
            </a:r>
            <a:endParaRPr lang="fr-FR" sz="1300" dirty="0"/>
          </a:p>
          <a:p>
            <a:pPr>
              <a:lnSpc>
                <a:spcPct val="150000"/>
              </a:lnSpc>
              <a:buFont typeface="Arial" panose="020B0604020202020204" pitchFamily="34" charset="0"/>
              <a:buChar char="•"/>
            </a:pPr>
            <a:r>
              <a:rPr lang="fr-FR" sz="1300" b="1" dirty="0"/>
              <a:t>Devenir un pont entre la formation et l’emploi.</a:t>
            </a:r>
            <a:endParaRPr lang="fr-FR" sz="1300" dirty="0"/>
          </a:p>
          <a:p>
            <a:pPr>
              <a:lnSpc>
                <a:spcPct val="150000"/>
              </a:lnSpc>
              <a:buFont typeface="Arial" panose="020B0604020202020204" pitchFamily="34" charset="0"/>
              <a:buChar char="•"/>
            </a:pPr>
            <a:r>
              <a:rPr lang="fr-FR" sz="1300" b="1" dirty="0"/>
              <a:t>Aider les jeunes talents à se faire remarquer par leurs compétences réelles.</a:t>
            </a:r>
            <a:endParaRPr lang="fr-FR" sz="1300" dirty="0"/>
          </a:p>
        </p:txBody>
      </p:sp>
    </p:spTree>
    <p:extLst>
      <p:ext uri="{BB962C8B-B14F-4D97-AF65-F5344CB8AC3E}">
        <p14:creationId xmlns:p14="http://schemas.microsoft.com/office/powerpoint/2010/main" val="1346195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CA3AD7B5-13B3-05C3-3F5D-BB9FE35EB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95182"/>
            <a:ext cx="6858000" cy="5553635"/>
          </a:xfrm>
          <a:prstGeom prst="rect">
            <a:avLst/>
          </a:prstGeom>
        </p:spPr>
      </p:pic>
    </p:spTree>
    <p:extLst>
      <p:ext uri="{BB962C8B-B14F-4D97-AF65-F5344CB8AC3E}">
        <p14:creationId xmlns:p14="http://schemas.microsoft.com/office/powerpoint/2010/main" val="2181831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F617E7-747C-E050-38B3-B235F0A86B80}"/>
              </a:ext>
            </a:extLst>
          </p:cNvPr>
          <p:cNvGrpSpPr/>
          <p:nvPr/>
        </p:nvGrpSpPr>
        <p:grpSpPr>
          <a:xfrm>
            <a:off x="209271" y="891287"/>
            <a:ext cx="6439458" cy="7361426"/>
            <a:chOff x="209271" y="228311"/>
            <a:chExt cx="6439458" cy="7361426"/>
          </a:xfrm>
        </p:grpSpPr>
        <p:pic>
          <p:nvPicPr>
            <p:cNvPr id="5" name="Picture 4" descr="A screenshot of a computer code&#10;&#10;AI-generated content may be incorrect.">
              <a:extLst>
                <a:ext uri="{FF2B5EF4-FFF2-40B4-BE49-F238E27FC236}">
                  <a16:creationId xmlns:a16="http://schemas.microsoft.com/office/drawing/2014/main" id="{008206A0-BBB5-FF36-8952-A48F339A8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271" y="228311"/>
              <a:ext cx="6439458" cy="6675698"/>
            </a:xfrm>
            <a:prstGeom prst="rect">
              <a:avLst/>
            </a:prstGeom>
          </p:spPr>
        </p:pic>
        <p:pic>
          <p:nvPicPr>
            <p:cNvPr id="7" name="Picture 6">
              <a:extLst>
                <a:ext uri="{FF2B5EF4-FFF2-40B4-BE49-F238E27FC236}">
                  <a16:creationId xmlns:a16="http://schemas.microsoft.com/office/drawing/2014/main" id="{F9D1DAA2-558D-E946-DF02-B4D75051EC5E}"/>
                </a:ext>
              </a:extLst>
            </p:cNvPr>
            <p:cNvPicPr>
              <a:picLocks noChangeAspect="1"/>
            </p:cNvPicPr>
            <p:nvPr/>
          </p:nvPicPr>
          <p:blipFill>
            <a:blip r:embed="rId3"/>
            <a:stretch>
              <a:fillRect/>
            </a:stretch>
          </p:blipFill>
          <p:spPr>
            <a:xfrm>
              <a:off x="209271" y="6793218"/>
              <a:ext cx="6439458" cy="796519"/>
            </a:xfrm>
            <a:prstGeom prst="rect">
              <a:avLst/>
            </a:prstGeom>
          </p:spPr>
        </p:pic>
      </p:grpSp>
    </p:spTree>
    <p:extLst>
      <p:ext uri="{BB962C8B-B14F-4D97-AF65-F5344CB8AC3E}">
        <p14:creationId xmlns:p14="http://schemas.microsoft.com/office/powerpoint/2010/main" val="6942963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386-2E12-E60D-ACA6-C5CA06C34996}"/>
              </a:ext>
            </a:extLst>
          </p:cNvPr>
          <p:cNvSpPr>
            <a:spLocks noGrp="1"/>
          </p:cNvSpPr>
          <p:nvPr>
            <p:ph type="title"/>
          </p:nvPr>
        </p:nvSpPr>
        <p:spPr>
          <a:xfrm>
            <a:off x="471488" y="486837"/>
            <a:ext cx="5915025" cy="549484"/>
          </a:xfrm>
          <a:ln>
            <a:prstDash val="lgDashDotDot"/>
          </a:ln>
        </p:spPr>
        <p:style>
          <a:lnRef idx="2">
            <a:schemeClr val="accent4"/>
          </a:lnRef>
          <a:fillRef idx="1">
            <a:schemeClr val="lt1"/>
          </a:fillRef>
          <a:effectRef idx="0">
            <a:schemeClr val="accent4"/>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CHALLENGES</a:t>
            </a:r>
          </a:p>
        </p:txBody>
      </p:sp>
      <p:sp>
        <p:nvSpPr>
          <p:cNvPr id="3" name="Content Placeholder 2">
            <a:extLst>
              <a:ext uri="{FF2B5EF4-FFF2-40B4-BE49-F238E27FC236}">
                <a16:creationId xmlns:a16="http://schemas.microsoft.com/office/drawing/2014/main" id="{A1B7E0DF-DA0F-FC4D-ACBB-B9AE90744284}"/>
              </a:ext>
            </a:extLst>
          </p:cNvPr>
          <p:cNvSpPr>
            <a:spLocks noGrp="1"/>
          </p:cNvSpPr>
          <p:nvPr>
            <p:ph idx="1"/>
          </p:nvPr>
        </p:nvSpPr>
        <p:spPr>
          <a:xfrm>
            <a:off x="471488" y="1347047"/>
            <a:ext cx="5915025" cy="3976793"/>
          </a:xfrm>
        </p:spPr>
        <p:txBody>
          <a:bodyPr>
            <a:normAutofit/>
          </a:bodyPr>
          <a:lstStyle/>
          <a:p>
            <a:pPr marL="0" indent="0">
              <a:lnSpc>
                <a:spcPct val="150000"/>
              </a:lnSpc>
              <a:buNone/>
            </a:pPr>
            <a:r>
              <a:rPr lang="fr-FR" sz="1300" dirty="0"/>
              <a:t>a page </a:t>
            </a:r>
            <a:r>
              <a:rPr lang="fr-FR" sz="1300" b="1" dirty="0"/>
              <a:t>"Challenges"</a:t>
            </a:r>
            <a:r>
              <a:rPr lang="fr-FR" sz="1300" dirty="0"/>
              <a:t> permet à l’administrateur de gérer l’ensemble des </a:t>
            </a:r>
            <a:r>
              <a:rPr lang="fr-FR" sz="1300" b="1" dirty="0"/>
              <a:t>séries de défis techniques</a:t>
            </a:r>
            <a:r>
              <a:rPr lang="fr-FR" sz="1300" dirty="0"/>
              <a:t> proposés aux candidats. Chaque challenge est une collection de problèmes techniques liés à une compétence spécifique, et peut être utilisé dans les parcours d’évaluation ou les programmes de formation.</a:t>
            </a:r>
          </a:p>
          <a:p>
            <a:pPr marL="0" indent="0">
              <a:lnSpc>
                <a:spcPct val="150000"/>
              </a:lnSpc>
              <a:buNone/>
            </a:pPr>
            <a:endParaRPr lang="fr-FR" sz="1300" dirty="0"/>
          </a:p>
          <a:p>
            <a:pPr>
              <a:lnSpc>
                <a:spcPct val="150000"/>
              </a:lnSpc>
              <a:buNone/>
            </a:pPr>
            <a:r>
              <a:rPr lang="fr-FR" sz="1300" b="1" dirty="0"/>
              <a:t>Fonctionnalités disponibles :</a:t>
            </a:r>
          </a:p>
          <a:p>
            <a:pPr>
              <a:lnSpc>
                <a:spcPct val="150000"/>
              </a:lnSpc>
              <a:buFont typeface="Arial" panose="020B0604020202020204" pitchFamily="34" charset="0"/>
              <a:buChar char="•"/>
            </a:pPr>
            <a:r>
              <a:rPr lang="fr-FR" sz="1300" b="1" dirty="0"/>
              <a:t>Création et édition de challenges</a:t>
            </a:r>
            <a:r>
              <a:rPr lang="fr-FR" sz="1300" dirty="0"/>
              <a:t> techniques.</a:t>
            </a:r>
          </a:p>
          <a:p>
            <a:pPr>
              <a:lnSpc>
                <a:spcPct val="150000"/>
              </a:lnSpc>
              <a:buFont typeface="Arial" panose="020B0604020202020204" pitchFamily="34" charset="0"/>
              <a:buChar char="•"/>
            </a:pPr>
            <a:r>
              <a:rPr lang="fr-FR" sz="1300" dirty="0"/>
              <a:t>Association de </a:t>
            </a:r>
            <a:r>
              <a:rPr lang="fr-FR" sz="1300" b="1" dirty="0"/>
              <a:t>problèmes codés</a:t>
            </a:r>
            <a:r>
              <a:rPr lang="fr-FR" sz="1300" dirty="0"/>
              <a:t> à un challenge.</a:t>
            </a:r>
          </a:p>
          <a:p>
            <a:pPr>
              <a:lnSpc>
                <a:spcPct val="150000"/>
              </a:lnSpc>
              <a:buFont typeface="Arial" panose="020B0604020202020204" pitchFamily="34" charset="0"/>
              <a:buChar char="•"/>
            </a:pPr>
            <a:r>
              <a:rPr lang="fr-FR" sz="1300" dirty="0"/>
              <a:t>Suivi du </a:t>
            </a:r>
            <a:r>
              <a:rPr lang="fr-FR" sz="1300" b="1" dirty="0"/>
              <a:t>nombre de participants</a:t>
            </a:r>
            <a:r>
              <a:rPr lang="fr-FR" sz="1300" dirty="0"/>
              <a:t> par challenge.</a:t>
            </a:r>
          </a:p>
          <a:p>
            <a:pPr>
              <a:lnSpc>
                <a:spcPct val="150000"/>
              </a:lnSpc>
              <a:buFont typeface="Arial" panose="020B0604020202020204" pitchFamily="34" charset="0"/>
              <a:buChar char="•"/>
            </a:pPr>
            <a:r>
              <a:rPr lang="fr-FR" sz="1300" dirty="0"/>
              <a:t>Classification par </a:t>
            </a:r>
            <a:r>
              <a:rPr lang="fr-FR" sz="1300" b="1" dirty="0"/>
              <a:t>compétence et niveau</a:t>
            </a:r>
            <a:r>
              <a:rPr lang="fr-FR" sz="1300" dirty="0"/>
              <a:t>, facilitant l’organisation pédagogique.</a:t>
            </a:r>
          </a:p>
          <a:p>
            <a:pPr marL="0" indent="0">
              <a:lnSpc>
                <a:spcPct val="150000"/>
              </a:lnSpc>
              <a:buNone/>
            </a:pPr>
            <a:endParaRPr lang="fr-FR" sz="1300" dirty="0"/>
          </a:p>
        </p:txBody>
      </p:sp>
      <p:pic>
        <p:nvPicPr>
          <p:cNvPr id="5" name="Picture 4" descr="A screenshot of a computer&#10;&#10;AI-generated content may be incorrect.">
            <a:extLst>
              <a:ext uri="{FF2B5EF4-FFF2-40B4-BE49-F238E27FC236}">
                <a16:creationId xmlns:a16="http://schemas.microsoft.com/office/drawing/2014/main" id="{ABF421CF-E811-650A-3ED3-FFBAB90A6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 y="5634566"/>
            <a:ext cx="6736080" cy="282027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556907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BD164-12CE-A6BD-01B0-B224A06B90D3}"/>
              </a:ext>
            </a:extLst>
          </p:cNvPr>
          <p:cNvSpPr>
            <a:spLocks noGrp="1"/>
          </p:cNvSpPr>
          <p:nvPr>
            <p:ph type="title"/>
          </p:nvPr>
        </p:nvSpPr>
        <p:spPr>
          <a:xfrm>
            <a:off x="471489" y="486837"/>
            <a:ext cx="3440112" cy="681564"/>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CREATE CHALLENGE</a:t>
            </a:r>
          </a:p>
        </p:txBody>
      </p:sp>
      <p:pic>
        <p:nvPicPr>
          <p:cNvPr id="5" name="Content Placeholder 4" descr="A screenshot of a computer&#10;&#10;AI-generated content may be incorrect.">
            <a:extLst>
              <a:ext uri="{FF2B5EF4-FFF2-40B4-BE49-F238E27FC236}">
                <a16:creationId xmlns:a16="http://schemas.microsoft.com/office/drawing/2014/main" id="{51BF0AA7-4380-4E70-D7CE-7AF9404349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1108" y="1554759"/>
            <a:ext cx="4300492" cy="3846552"/>
          </a:xfrm>
        </p:spPr>
      </p:pic>
      <p:sp>
        <p:nvSpPr>
          <p:cNvPr id="7" name="TextBox 6">
            <a:extLst>
              <a:ext uri="{FF2B5EF4-FFF2-40B4-BE49-F238E27FC236}">
                <a16:creationId xmlns:a16="http://schemas.microsoft.com/office/drawing/2014/main" id="{8DF67C1D-F951-3BF1-002E-D03B0A324FB8}"/>
              </a:ext>
            </a:extLst>
          </p:cNvPr>
          <p:cNvSpPr txBox="1"/>
          <p:nvPr/>
        </p:nvSpPr>
        <p:spPr>
          <a:xfrm>
            <a:off x="380049" y="5635269"/>
            <a:ext cx="4218940" cy="1263872"/>
          </a:xfrm>
          <a:prstGeom prst="rect">
            <a:avLst/>
          </a:prstGeom>
          <a:ln>
            <a:prstDash val="lgDashDotDot"/>
          </a:ln>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fr-FR" sz="1300" dirty="0"/>
              <a:t>Le modal </a:t>
            </a:r>
            <a:r>
              <a:rPr lang="fr-FR" sz="1300" b="1" dirty="0"/>
              <a:t>"</a:t>
            </a:r>
            <a:r>
              <a:rPr lang="fr-FR" sz="1300" b="1" dirty="0" err="1"/>
              <a:t>Create</a:t>
            </a:r>
            <a:r>
              <a:rPr lang="fr-FR" sz="1300" b="1" dirty="0"/>
              <a:t> New Challenge"</a:t>
            </a:r>
            <a:r>
              <a:rPr lang="fr-FR" sz="1300" dirty="0"/>
              <a:t> permet aux administrateurs de </a:t>
            </a:r>
            <a:r>
              <a:rPr lang="fr-FR" sz="1300" b="1" dirty="0"/>
              <a:t>créer une nouvelle série de défis techniques</a:t>
            </a:r>
            <a:r>
              <a:rPr lang="fr-FR" sz="1300" dirty="0"/>
              <a:t> en regroupant plusieurs problèmes codés autour d'une compétence spécifique.</a:t>
            </a:r>
          </a:p>
        </p:txBody>
      </p:sp>
      <p:sp>
        <p:nvSpPr>
          <p:cNvPr id="9" name="TextBox 8">
            <a:extLst>
              <a:ext uri="{FF2B5EF4-FFF2-40B4-BE49-F238E27FC236}">
                <a16:creationId xmlns:a16="http://schemas.microsoft.com/office/drawing/2014/main" id="{115A3417-FEBE-DDDD-F6D8-186D48ECD4A6}"/>
              </a:ext>
            </a:extLst>
          </p:cNvPr>
          <p:cNvSpPr txBox="1"/>
          <p:nvPr/>
        </p:nvSpPr>
        <p:spPr>
          <a:xfrm>
            <a:off x="380049" y="7254578"/>
            <a:ext cx="5980112" cy="963790"/>
          </a:xfrm>
          <a:prstGeom prst="rect">
            <a:avLst/>
          </a:prstGeom>
          <a:noFill/>
        </p:spPr>
        <p:txBody>
          <a:bodyPr wrap="square">
            <a:spAutoFit/>
          </a:bodyPr>
          <a:lstStyle/>
          <a:p>
            <a:pPr>
              <a:lnSpc>
                <a:spcPct val="150000"/>
              </a:lnSpc>
              <a:buNone/>
            </a:pPr>
            <a:r>
              <a:rPr lang="fr-FR" sz="1300" dirty="0"/>
              <a:t>Ce formulaire est conçu pour :</a:t>
            </a:r>
          </a:p>
          <a:p>
            <a:pPr>
              <a:lnSpc>
                <a:spcPct val="150000"/>
              </a:lnSpc>
              <a:buFont typeface="Arial" panose="020B0604020202020204" pitchFamily="34" charset="0"/>
              <a:buChar char="•"/>
            </a:pPr>
            <a:r>
              <a:rPr lang="fr-FR" sz="1300" b="1" dirty="0"/>
              <a:t>Assembler rapidement</a:t>
            </a:r>
            <a:r>
              <a:rPr lang="fr-FR" sz="1300" dirty="0"/>
              <a:t> des problèmes existants dans un challenge cohérent.</a:t>
            </a:r>
          </a:p>
          <a:p>
            <a:pPr>
              <a:lnSpc>
                <a:spcPct val="150000"/>
              </a:lnSpc>
              <a:buFont typeface="Arial" panose="020B0604020202020204" pitchFamily="34" charset="0"/>
              <a:buChar char="•"/>
            </a:pPr>
            <a:r>
              <a:rPr lang="fr-FR" sz="1300" b="1" dirty="0"/>
              <a:t>Adapter le challenge</a:t>
            </a:r>
            <a:r>
              <a:rPr lang="fr-FR" sz="1300" dirty="0"/>
              <a:t> à une compétence ou un niveau précis.</a:t>
            </a:r>
          </a:p>
        </p:txBody>
      </p:sp>
    </p:spTree>
    <p:extLst>
      <p:ext uri="{BB962C8B-B14F-4D97-AF65-F5344CB8AC3E}">
        <p14:creationId xmlns:p14="http://schemas.microsoft.com/office/powerpoint/2010/main" val="8614075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CFBA5-C356-96CA-EBC8-B683768B2620}"/>
              </a:ext>
            </a:extLst>
          </p:cNvPr>
          <p:cNvSpPr>
            <a:spLocks noGrp="1"/>
          </p:cNvSpPr>
          <p:nvPr>
            <p:ph type="title"/>
          </p:nvPr>
        </p:nvSpPr>
        <p:spPr>
          <a:xfrm>
            <a:off x="471487" y="226485"/>
            <a:ext cx="5915025" cy="681564"/>
          </a:xfrm>
        </p:spPr>
        <p:txBody>
          <a:bodyPr>
            <a:normAutofit/>
          </a:bodyPr>
          <a:lstStyle/>
          <a:p>
            <a:pPr algn="ctr"/>
            <a:r>
              <a:rPr lang="fr-FR" sz="2000" dirty="0">
                <a:effectLst>
                  <a:outerShdw blurRad="38100" dist="38100" dir="2700000" algn="tl">
                    <a:srgbClr val="000000">
                      <a:alpha val="43137"/>
                    </a:srgbClr>
                  </a:outerShdw>
                </a:effectLst>
                <a:latin typeface="+mn-lt"/>
              </a:rPr>
              <a:t>DOCUMENTS</a:t>
            </a:r>
          </a:p>
        </p:txBody>
      </p:sp>
      <p:sp>
        <p:nvSpPr>
          <p:cNvPr id="3" name="Content Placeholder 2">
            <a:extLst>
              <a:ext uri="{FF2B5EF4-FFF2-40B4-BE49-F238E27FC236}">
                <a16:creationId xmlns:a16="http://schemas.microsoft.com/office/drawing/2014/main" id="{92232886-31ED-36AB-9C1A-A10D8C56F135}"/>
              </a:ext>
            </a:extLst>
          </p:cNvPr>
          <p:cNvSpPr>
            <a:spLocks noGrp="1"/>
          </p:cNvSpPr>
          <p:nvPr>
            <p:ph idx="1"/>
          </p:nvPr>
        </p:nvSpPr>
        <p:spPr>
          <a:xfrm>
            <a:off x="471487" y="1621367"/>
            <a:ext cx="5915025" cy="3367193"/>
          </a:xfrm>
        </p:spPr>
        <p:txBody>
          <a:bodyPr>
            <a:normAutofit/>
          </a:bodyPr>
          <a:lstStyle/>
          <a:p>
            <a:pPr marL="0" indent="0">
              <a:lnSpc>
                <a:spcPct val="150000"/>
              </a:lnSpc>
              <a:buNone/>
            </a:pPr>
            <a:r>
              <a:rPr lang="fr-FR" sz="1300" dirty="0"/>
              <a:t>La page </a:t>
            </a:r>
            <a:r>
              <a:rPr lang="fr-FR" sz="1300" b="1" dirty="0"/>
              <a:t>"Documents"</a:t>
            </a:r>
            <a:r>
              <a:rPr lang="fr-FR" sz="1300" dirty="0"/>
              <a:t> de l'administration </a:t>
            </a:r>
            <a:r>
              <a:rPr lang="fr-FR" sz="1300" dirty="0" err="1"/>
              <a:t>SkillMatch</a:t>
            </a:r>
            <a:r>
              <a:rPr lang="fr-FR" sz="1300" dirty="0"/>
              <a:t> permet aux administrateurs de </a:t>
            </a:r>
            <a:r>
              <a:rPr lang="fr-FR" sz="1300" b="1" dirty="0"/>
              <a:t>gérer et valider les documents juridiques</a:t>
            </a:r>
            <a:r>
              <a:rPr lang="fr-FR" sz="1300" dirty="0"/>
              <a:t> soumis par les entreprises lors de leur inscription sur la plateforme.</a:t>
            </a:r>
          </a:p>
          <a:p>
            <a:pPr marL="0" indent="0">
              <a:lnSpc>
                <a:spcPct val="150000"/>
              </a:lnSpc>
              <a:buNone/>
            </a:pPr>
            <a:r>
              <a:rPr lang="fr-FR" sz="1300" dirty="0"/>
              <a:t>Permettre la </a:t>
            </a:r>
            <a:r>
              <a:rPr lang="fr-FR" sz="1300" b="1" dirty="0"/>
              <a:t>vérification manuelle</a:t>
            </a:r>
            <a:r>
              <a:rPr lang="fr-FR" sz="1300" dirty="0"/>
              <a:t> des documents légaux fournis par les entreprises afin d'assurer la conformité et l'authenticité des informations avant d’activer leur compte.</a:t>
            </a:r>
          </a:p>
          <a:p>
            <a:pPr>
              <a:lnSpc>
                <a:spcPct val="150000"/>
              </a:lnSpc>
              <a:buNone/>
            </a:pPr>
            <a:r>
              <a:rPr lang="fr-FR" sz="1300" b="1" dirty="0"/>
              <a:t>Fonctionnalités clés :</a:t>
            </a:r>
          </a:p>
          <a:p>
            <a:pPr>
              <a:lnSpc>
                <a:spcPct val="150000"/>
              </a:lnSpc>
            </a:pPr>
            <a:r>
              <a:rPr lang="fr-FR" sz="1300" dirty="0"/>
              <a:t>Barre de recherche et filtres </a:t>
            </a:r>
          </a:p>
          <a:p>
            <a:pPr>
              <a:lnSpc>
                <a:spcPct val="150000"/>
              </a:lnSpc>
            </a:pPr>
            <a:r>
              <a:rPr lang="fr-FR" sz="1300" dirty="0"/>
              <a:t>Tableau des documents </a:t>
            </a:r>
          </a:p>
          <a:p>
            <a:pPr marL="0" indent="0">
              <a:lnSpc>
                <a:spcPct val="150000"/>
              </a:lnSpc>
              <a:buNone/>
            </a:pPr>
            <a:endParaRPr lang="fr-FR" sz="1300" dirty="0"/>
          </a:p>
        </p:txBody>
      </p:sp>
      <p:pic>
        <p:nvPicPr>
          <p:cNvPr id="5" name="Picture 4" descr="A screenshot of a computer&#10;&#10;AI-generated content may be incorrect.">
            <a:extLst>
              <a:ext uri="{FF2B5EF4-FFF2-40B4-BE49-F238E27FC236}">
                <a16:creationId xmlns:a16="http://schemas.microsoft.com/office/drawing/2014/main" id="{7120CCD1-7592-8746-68C3-2D7A7EE50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 y="5701878"/>
            <a:ext cx="6715760" cy="155440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096137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93FAE-E0F4-1668-D266-5C4C17546A06}"/>
              </a:ext>
            </a:extLst>
          </p:cNvPr>
          <p:cNvSpPr>
            <a:spLocks noGrp="1"/>
          </p:cNvSpPr>
          <p:nvPr>
            <p:ph type="title"/>
          </p:nvPr>
        </p:nvSpPr>
        <p:spPr>
          <a:xfrm>
            <a:off x="471487" y="389045"/>
            <a:ext cx="5915025" cy="519004"/>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OUTILS UTILISES</a:t>
            </a:r>
          </a:p>
        </p:txBody>
      </p:sp>
      <p:sp>
        <p:nvSpPr>
          <p:cNvPr id="3" name="Content Placeholder 2">
            <a:extLst>
              <a:ext uri="{FF2B5EF4-FFF2-40B4-BE49-F238E27FC236}">
                <a16:creationId xmlns:a16="http://schemas.microsoft.com/office/drawing/2014/main" id="{4F16912D-7BAB-7BBE-E7EB-AE3528FDA32C}"/>
              </a:ext>
            </a:extLst>
          </p:cNvPr>
          <p:cNvSpPr>
            <a:spLocks noGrp="1"/>
          </p:cNvSpPr>
          <p:nvPr>
            <p:ph idx="1"/>
          </p:nvPr>
        </p:nvSpPr>
        <p:spPr>
          <a:xfrm>
            <a:off x="471487" y="1601047"/>
            <a:ext cx="5915025" cy="1457113"/>
          </a:xfrm>
        </p:spPr>
        <p:txBody>
          <a:bodyPr>
            <a:normAutofit/>
          </a:bodyPr>
          <a:lstStyle/>
          <a:p>
            <a:pPr marL="0" indent="0">
              <a:lnSpc>
                <a:spcPct val="150000"/>
              </a:lnSpc>
              <a:buNone/>
            </a:pPr>
            <a:r>
              <a:rPr lang="fr-FR" sz="1300" dirty="0"/>
              <a:t>Dans le cadre de la réalisation de notre projet, nous avons utilisé un ensemble d’outils techniques et collaboratifs qui ont facilité le développement, la planification, la conception, la modélisation ainsi que le travail en équipe. Voici un aperçu des principaux outils employés :</a:t>
            </a:r>
          </a:p>
        </p:txBody>
      </p:sp>
      <p:sp>
        <p:nvSpPr>
          <p:cNvPr id="5" name="TextBox 4">
            <a:extLst>
              <a:ext uri="{FF2B5EF4-FFF2-40B4-BE49-F238E27FC236}">
                <a16:creationId xmlns:a16="http://schemas.microsoft.com/office/drawing/2014/main" id="{92885EED-CEBC-3339-2B24-443A37E433C4}"/>
              </a:ext>
            </a:extLst>
          </p:cNvPr>
          <p:cNvSpPr txBox="1"/>
          <p:nvPr/>
        </p:nvSpPr>
        <p:spPr>
          <a:xfrm>
            <a:off x="471486" y="3058160"/>
            <a:ext cx="5915025" cy="3410614"/>
          </a:xfrm>
          <a:prstGeom prst="rect">
            <a:avLst/>
          </a:prstGeom>
          <a:noFill/>
        </p:spPr>
        <p:txBody>
          <a:bodyPr wrap="square">
            <a:spAutoFit/>
          </a:bodyPr>
          <a:lstStyle/>
          <a:p>
            <a:pPr>
              <a:lnSpc>
                <a:spcPct val="150000"/>
              </a:lnSpc>
              <a:buNone/>
            </a:pPr>
            <a:r>
              <a:rPr lang="fr-FR" sz="1500" b="1" dirty="0"/>
              <a:t>🛠 Outils de développement</a:t>
            </a:r>
          </a:p>
          <a:p>
            <a:pPr>
              <a:lnSpc>
                <a:spcPct val="150000"/>
              </a:lnSpc>
              <a:buFont typeface="Arial" panose="020B0604020202020204" pitchFamily="34" charset="0"/>
              <a:buChar char="•"/>
            </a:pPr>
            <a:r>
              <a:rPr lang="fr-FR" sz="1300" b="1" dirty="0" err="1"/>
              <a:t>Grok</a:t>
            </a:r>
            <a:r>
              <a:rPr lang="fr-FR" sz="1300" dirty="0"/>
              <a:t> : Utilisé pour comprendre et analyser le comportement de certaines fonctionnalités du code, notamment en fournissant des explications interactives.</a:t>
            </a:r>
          </a:p>
          <a:p>
            <a:pPr>
              <a:lnSpc>
                <a:spcPct val="150000"/>
              </a:lnSpc>
              <a:buFont typeface="Arial" panose="020B0604020202020204" pitchFamily="34" charset="0"/>
              <a:buChar char="•"/>
            </a:pPr>
            <a:r>
              <a:rPr lang="fr-FR" sz="1300" b="1" dirty="0" err="1"/>
              <a:t>Cursor</a:t>
            </a:r>
            <a:r>
              <a:rPr lang="fr-FR" sz="1300" dirty="0"/>
              <a:t> : Un éditeur basé sur l’intelligence artificielle, qui nous a beaucoup aidés dans l'intégration de l’éditeur virtuel (style </a:t>
            </a:r>
            <a:r>
              <a:rPr lang="fr-FR" sz="1300" dirty="0" err="1"/>
              <a:t>LeetCode</a:t>
            </a:r>
            <a:r>
              <a:rPr lang="fr-FR" sz="1300" dirty="0"/>
              <a:t>) dans notre plateforme, ainsi que dans la résolution d’erreurs.</a:t>
            </a:r>
          </a:p>
          <a:p>
            <a:pPr>
              <a:lnSpc>
                <a:spcPct val="150000"/>
              </a:lnSpc>
              <a:buFont typeface="Arial" panose="020B0604020202020204" pitchFamily="34" charset="0"/>
              <a:buChar char="•"/>
            </a:pPr>
            <a:r>
              <a:rPr lang="fr-FR" sz="1300" b="1" dirty="0"/>
              <a:t>VS Code</a:t>
            </a:r>
            <a:r>
              <a:rPr lang="fr-FR" sz="1300" dirty="0"/>
              <a:t> : Environnement de développement principal que nous avons utilisé pour coder les différentes parties du projet (frontend, backend).</a:t>
            </a:r>
          </a:p>
          <a:p>
            <a:pPr>
              <a:lnSpc>
                <a:spcPct val="150000"/>
              </a:lnSpc>
              <a:buFont typeface="Arial" panose="020B0604020202020204" pitchFamily="34" charset="0"/>
              <a:buChar char="•"/>
            </a:pPr>
            <a:r>
              <a:rPr lang="fr-FR" sz="1300" b="1" dirty="0"/>
              <a:t>Workbench</a:t>
            </a:r>
            <a:r>
              <a:rPr lang="fr-FR" sz="1300" dirty="0"/>
              <a:t> : Outil utilisé pour la visualisation et l’interrogation de notre base de données MySQL via des requêtes SQL.</a:t>
            </a:r>
          </a:p>
        </p:txBody>
      </p:sp>
      <p:sp>
        <p:nvSpPr>
          <p:cNvPr id="7" name="TextBox 6">
            <a:extLst>
              <a:ext uri="{FF2B5EF4-FFF2-40B4-BE49-F238E27FC236}">
                <a16:creationId xmlns:a16="http://schemas.microsoft.com/office/drawing/2014/main" id="{DB2A5C6A-3514-49F7-3B5B-3759D4391250}"/>
              </a:ext>
            </a:extLst>
          </p:cNvPr>
          <p:cNvSpPr txBox="1"/>
          <p:nvPr/>
        </p:nvSpPr>
        <p:spPr>
          <a:xfrm>
            <a:off x="400365" y="6468774"/>
            <a:ext cx="5915025" cy="1610121"/>
          </a:xfrm>
          <a:prstGeom prst="rect">
            <a:avLst/>
          </a:prstGeom>
          <a:noFill/>
        </p:spPr>
        <p:txBody>
          <a:bodyPr wrap="square">
            <a:spAutoFit/>
          </a:bodyPr>
          <a:lstStyle/>
          <a:p>
            <a:pPr>
              <a:lnSpc>
                <a:spcPct val="150000"/>
              </a:lnSpc>
            </a:pPr>
            <a:r>
              <a:rPr lang="fr-FR" sz="1300" b="1" dirty="0"/>
              <a:t>🧩 </a:t>
            </a:r>
            <a:r>
              <a:rPr lang="fr-FR" sz="1500" b="1" dirty="0"/>
              <a:t>Outils de modélisation</a:t>
            </a:r>
          </a:p>
          <a:p>
            <a:pPr>
              <a:lnSpc>
                <a:spcPct val="150000"/>
              </a:lnSpc>
              <a:buFont typeface="Arial" panose="020B0604020202020204" pitchFamily="34" charset="0"/>
              <a:buChar char="•"/>
            </a:pPr>
            <a:r>
              <a:rPr lang="fr-FR" sz="1300" b="1" dirty="0" err="1"/>
              <a:t>PowerDesigner</a:t>
            </a:r>
            <a:r>
              <a:rPr lang="fr-FR" sz="1300" dirty="0"/>
              <a:t> : Utilisé pour la </a:t>
            </a:r>
            <a:r>
              <a:rPr lang="fr-FR" sz="1300" b="1" dirty="0"/>
              <a:t>modélisation des bases de données</a:t>
            </a:r>
            <a:r>
              <a:rPr lang="fr-FR" sz="1300" dirty="0"/>
              <a:t> (MLD, MPD) et la </a:t>
            </a:r>
            <a:r>
              <a:rPr lang="fr-FR" sz="1300" b="1" dirty="0"/>
              <a:t>conception conceptuelle et logique</a:t>
            </a:r>
            <a:r>
              <a:rPr lang="fr-FR" sz="1300" dirty="0"/>
              <a:t>. Il nous a permis de visualiser les relations entre les entités, structurer notre base de données de manière cohérente, et générer des scripts SQL de création automatique.</a:t>
            </a:r>
          </a:p>
        </p:txBody>
      </p:sp>
    </p:spTree>
    <p:extLst>
      <p:ext uri="{BB962C8B-B14F-4D97-AF65-F5344CB8AC3E}">
        <p14:creationId xmlns:p14="http://schemas.microsoft.com/office/powerpoint/2010/main" val="9477837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082DF9-102C-E67E-5F4F-A5EAB9BE8A92}"/>
              </a:ext>
            </a:extLst>
          </p:cNvPr>
          <p:cNvSpPr>
            <a:spLocks noGrp="1"/>
          </p:cNvSpPr>
          <p:nvPr>
            <p:ph idx="1"/>
          </p:nvPr>
        </p:nvSpPr>
        <p:spPr>
          <a:xfrm>
            <a:off x="471487" y="767927"/>
            <a:ext cx="5915025" cy="2838873"/>
          </a:xfrm>
        </p:spPr>
        <p:txBody>
          <a:bodyPr>
            <a:normAutofit/>
          </a:bodyPr>
          <a:lstStyle/>
          <a:p>
            <a:pPr>
              <a:lnSpc>
                <a:spcPct val="150000"/>
              </a:lnSpc>
              <a:buNone/>
            </a:pPr>
            <a:r>
              <a:rPr lang="fr-FR" sz="1500" b="1" dirty="0"/>
              <a:t>🎨 Outils de conception et de planification</a:t>
            </a:r>
          </a:p>
          <a:p>
            <a:pPr>
              <a:lnSpc>
                <a:spcPct val="150000"/>
              </a:lnSpc>
              <a:buFont typeface="Arial" panose="020B0604020202020204" pitchFamily="34" charset="0"/>
              <a:buChar char="•"/>
            </a:pPr>
            <a:r>
              <a:rPr lang="fr-FR" sz="1300" b="1" dirty="0"/>
              <a:t>Figma</a:t>
            </a:r>
            <a:r>
              <a:rPr lang="fr-FR" sz="1300" dirty="0"/>
              <a:t> : Employé pour la conception des maquettes de l’interface utilisateur avant l’implémentation.</a:t>
            </a:r>
          </a:p>
          <a:p>
            <a:pPr>
              <a:lnSpc>
                <a:spcPct val="150000"/>
              </a:lnSpc>
              <a:buFont typeface="Arial" panose="020B0604020202020204" pitchFamily="34" charset="0"/>
              <a:buChar char="•"/>
            </a:pPr>
            <a:r>
              <a:rPr lang="fr-FR" sz="1300" b="1" dirty="0"/>
              <a:t>MS Project</a:t>
            </a:r>
            <a:r>
              <a:rPr lang="fr-FR" sz="1300" dirty="0"/>
              <a:t> : Utilisé pour la planification du projet, l’estimation des durées et le suivi des jalons.</a:t>
            </a:r>
          </a:p>
          <a:p>
            <a:pPr>
              <a:lnSpc>
                <a:spcPct val="150000"/>
              </a:lnSpc>
              <a:buFont typeface="Arial" panose="020B0604020202020204" pitchFamily="34" charset="0"/>
              <a:buChar char="•"/>
            </a:pPr>
            <a:r>
              <a:rPr lang="fr-FR" sz="1300" b="1" dirty="0"/>
              <a:t>MS Office</a:t>
            </a:r>
            <a:r>
              <a:rPr lang="fr-FR" sz="1300" dirty="0"/>
              <a:t> : Servi à la rédaction de la documentation projet : cahier des charges, rapports d’avancement et rapport final.</a:t>
            </a:r>
          </a:p>
          <a:p>
            <a:pPr marL="0" indent="0">
              <a:lnSpc>
                <a:spcPct val="150000"/>
              </a:lnSpc>
              <a:buNone/>
            </a:pPr>
            <a:endParaRPr lang="fr-FR" sz="1300" dirty="0"/>
          </a:p>
        </p:txBody>
      </p:sp>
      <p:sp>
        <p:nvSpPr>
          <p:cNvPr id="4" name="Rectangle 1">
            <a:extLst>
              <a:ext uri="{FF2B5EF4-FFF2-40B4-BE49-F238E27FC236}">
                <a16:creationId xmlns:a16="http://schemas.microsoft.com/office/drawing/2014/main" id="{0DF6B54B-5BC8-18AA-10A9-A0EFC88B9FC2}"/>
              </a:ext>
            </a:extLst>
          </p:cNvPr>
          <p:cNvSpPr>
            <a:spLocks noChangeArrowheads="1"/>
          </p:cNvSpPr>
          <p:nvPr/>
        </p:nvSpPr>
        <p:spPr bwMode="auto">
          <a:xfrm>
            <a:off x="471486" y="3438736"/>
            <a:ext cx="5915026" cy="2510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500" b="1" i="0" u="none" strike="noStrike" cap="none" normalizeH="0" baseline="0" dirty="0">
                <a:ln>
                  <a:noFill/>
                </a:ln>
                <a:solidFill>
                  <a:schemeClr val="tx1"/>
                </a:solidFill>
                <a:effectLst/>
              </a:rPr>
              <a:t>🤝 Outils de collaboration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300" b="1" i="0" u="none" strike="noStrike" cap="none" normalizeH="0" baseline="0" dirty="0">
                <a:ln>
                  <a:noFill/>
                </a:ln>
                <a:solidFill>
                  <a:schemeClr val="tx1"/>
                </a:solidFill>
                <a:effectLst/>
              </a:rPr>
              <a:t>Discord</a:t>
            </a:r>
            <a:r>
              <a:rPr kumimoji="0" lang="fr-FR" altLang="fr-FR" sz="1300" b="0" i="0" u="none" strike="noStrike" cap="none" normalizeH="0" baseline="0" dirty="0">
                <a:ln>
                  <a:noFill/>
                </a:ln>
                <a:solidFill>
                  <a:schemeClr val="tx1"/>
                </a:solidFill>
                <a:effectLst/>
              </a:rPr>
              <a:t> : Plateforme de communication sur laquelle nous avons organisé des réunions d’équipe régulières et réparti les tâches.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300" b="1" i="0" u="none" strike="noStrike" cap="none" normalizeH="0" baseline="0" dirty="0">
                <a:ln>
                  <a:noFill/>
                </a:ln>
                <a:solidFill>
                  <a:schemeClr val="tx1"/>
                </a:solidFill>
                <a:effectLst/>
              </a:rPr>
              <a:t>Git</a:t>
            </a:r>
            <a:r>
              <a:rPr kumimoji="0" lang="fr-FR" altLang="fr-FR" sz="1300" b="0" i="0" u="none" strike="noStrike" cap="none" normalizeH="0" baseline="0" dirty="0">
                <a:ln>
                  <a:noFill/>
                </a:ln>
                <a:solidFill>
                  <a:schemeClr val="tx1"/>
                </a:solidFill>
                <a:effectLst/>
              </a:rPr>
              <a:t> : Gestionnaire de version utilisé en ligne de commande pour les actions telles que git </a:t>
            </a:r>
            <a:r>
              <a:rPr kumimoji="0" lang="fr-FR" altLang="fr-FR" sz="1300" b="0" i="0" u="none" strike="noStrike" cap="none" normalizeH="0" baseline="0" dirty="0" err="1">
                <a:ln>
                  <a:noFill/>
                </a:ln>
                <a:solidFill>
                  <a:schemeClr val="tx1"/>
                </a:solidFill>
                <a:effectLst/>
              </a:rPr>
              <a:t>add</a:t>
            </a:r>
            <a:r>
              <a:rPr kumimoji="0" lang="fr-FR" altLang="fr-FR" sz="1300" b="0" i="0" u="none" strike="noStrike" cap="none" normalizeH="0" baseline="0" dirty="0">
                <a:ln>
                  <a:noFill/>
                </a:ln>
                <a:solidFill>
                  <a:schemeClr val="tx1"/>
                </a:solidFill>
                <a:effectLst/>
              </a:rPr>
              <a:t>, commit, push, pull, merge, et </a:t>
            </a:r>
            <a:r>
              <a:rPr kumimoji="0" lang="fr-FR" altLang="fr-FR" sz="1300" b="0" i="0" u="none" strike="noStrike" cap="none" normalizeH="0" baseline="0" dirty="0" err="1">
                <a:ln>
                  <a:noFill/>
                </a:ln>
                <a:solidFill>
                  <a:schemeClr val="tx1"/>
                </a:solidFill>
                <a:effectLst/>
              </a:rPr>
              <a:t>branch</a:t>
            </a:r>
            <a:r>
              <a:rPr kumimoji="0" lang="fr-FR" altLang="fr-FR" sz="1300" b="0" i="0" u="none" strike="noStrike" cap="none" normalizeH="0" baseline="0" dirty="0">
                <a:ln>
                  <a:noFill/>
                </a:ln>
                <a:solidFill>
                  <a:schemeClr val="tx1"/>
                </a:solidFill>
                <a:effectLst/>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300" b="1" i="0" u="none" strike="noStrike" cap="none" normalizeH="0" baseline="0" dirty="0">
                <a:ln>
                  <a:noFill/>
                </a:ln>
                <a:solidFill>
                  <a:schemeClr val="tx1"/>
                </a:solidFill>
                <a:effectLst/>
              </a:rPr>
              <a:t>GitHub</a:t>
            </a:r>
            <a:r>
              <a:rPr kumimoji="0" lang="fr-FR" altLang="fr-FR" sz="1300" b="0" i="0" u="none" strike="noStrike" cap="none" normalizeH="0" baseline="0" dirty="0">
                <a:ln>
                  <a:noFill/>
                </a:ln>
                <a:solidFill>
                  <a:schemeClr val="tx1"/>
                </a:solidFill>
                <a:effectLst/>
              </a:rPr>
              <a:t> : Hébergement du projet et suivi de l’avancement collaboratif via des branches et des pull </a:t>
            </a:r>
            <a:r>
              <a:rPr kumimoji="0" lang="fr-FR" altLang="fr-FR" sz="1300" b="0" i="0" u="none" strike="noStrike" cap="none" normalizeH="0" baseline="0" dirty="0" err="1">
                <a:ln>
                  <a:noFill/>
                </a:ln>
                <a:solidFill>
                  <a:schemeClr val="tx1"/>
                </a:solidFill>
                <a:effectLst/>
              </a:rPr>
              <a:t>requests</a:t>
            </a:r>
            <a:r>
              <a:rPr kumimoji="0" lang="fr-FR" altLang="fr-FR" sz="1300" b="0" i="0" u="none" strike="noStrike" cap="none" normalizeH="0" baseline="0" dirty="0">
                <a:ln>
                  <a:noFill/>
                </a:ln>
                <a:solidFill>
                  <a:schemeClr val="tx1"/>
                </a:solidFill>
                <a:effectLst/>
              </a:rPr>
              <a:t>.</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fr-FR" altLang="fr-FR" sz="1300" b="0" i="0" u="none" strike="noStrike" cap="none" normalizeH="0" baseline="0" dirty="0">
              <a:ln>
                <a:noFill/>
              </a:ln>
              <a:solidFill>
                <a:schemeClr val="tx1"/>
              </a:solidFill>
              <a:effectLst/>
            </a:endParaRPr>
          </a:p>
        </p:txBody>
      </p:sp>
      <p:sp>
        <p:nvSpPr>
          <p:cNvPr id="6" name="TextBox 5">
            <a:extLst>
              <a:ext uri="{FF2B5EF4-FFF2-40B4-BE49-F238E27FC236}">
                <a16:creationId xmlns:a16="http://schemas.microsoft.com/office/drawing/2014/main" id="{E1C0232F-FC08-EED1-497F-5E94FB68749B}"/>
              </a:ext>
            </a:extLst>
          </p:cNvPr>
          <p:cNvSpPr txBox="1"/>
          <p:nvPr/>
        </p:nvSpPr>
        <p:spPr>
          <a:xfrm>
            <a:off x="471487" y="5781041"/>
            <a:ext cx="5915025" cy="1009956"/>
          </a:xfrm>
          <a:prstGeom prst="rect">
            <a:avLst/>
          </a:prstGeom>
          <a:noFill/>
        </p:spPr>
        <p:txBody>
          <a:bodyPr wrap="square">
            <a:spAutoFit/>
          </a:bodyPr>
          <a:lstStyle/>
          <a:p>
            <a:pPr>
              <a:lnSpc>
                <a:spcPct val="150000"/>
              </a:lnSpc>
              <a:buNone/>
            </a:pPr>
            <a:r>
              <a:rPr lang="fr-FR" sz="1500" b="1" dirty="0"/>
              <a:t>📚 Outils de support et d’apprentissage</a:t>
            </a:r>
          </a:p>
          <a:p>
            <a:pPr>
              <a:lnSpc>
                <a:spcPct val="150000"/>
              </a:lnSpc>
              <a:buFont typeface="Arial" panose="020B0604020202020204" pitchFamily="34" charset="0"/>
              <a:buChar char="•"/>
            </a:pPr>
            <a:r>
              <a:rPr lang="fr-FR" sz="1300" b="1" dirty="0"/>
              <a:t>YouTube</a:t>
            </a:r>
            <a:r>
              <a:rPr lang="fr-FR" sz="1300" dirty="0"/>
              <a:t> : Ressource précieuse pour consulter des tutoriels et s’inspirer de projets similaires existants.</a:t>
            </a:r>
          </a:p>
        </p:txBody>
      </p:sp>
    </p:spTree>
    <p:extLst>
      <p:ext uri="{BB962C8B-B14F-4D97-AF65-F5344CB8AC3E}">
        <p14:creationId xmlns:p14="http://schemas.microsoft.com/office/powerpoint/2010/main" val="36430545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5E71A-1043-ED75-B1E3-8AB778F5E5ED}"/>
              </a:ext>
            </a:extLst>
          </p:cNvPr>
          <p:cNvSpPr>
            <a:spLocks noGrp="1"/>
          </p:cNvSpPr>
          <p:nvPr>
            <p:ph type="title"/>
          </p:nvPr>
        </p:nvSpPr>
        <p:spPr>
          <a:xfrm>
            <a:off x="471488" y="486837"/>
            <a:ext cx="5915025" cy="640924"/>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EXPLICATION TECHNIQUES</a:t>
            </a:r>
          </a:p>
        </p:txBody>
      </p:sp>
      <p:sp>
        <p:nvSpPr>
          <p:cNvPr id="3" name="Content Placeholder 2">
            <a:extLst>
              <a:ext uri="{FF2B5EF4-FFF2-40B4-BE49-F238E27FC236}">
                <a16:creationId xmlns:a16="http://schemas.microsoft.com/office/drawing/2014/main" id="{50F43779-EB9B-BBD0-5D25-94A729B36476}"/>
              </a:ext>
            </a:extLst>
          </p:cNvPr>
          <p:cNvSpPr>
            <a:spLocks noGrp="1"/>
          </p:cNvSpPr>
          <p:nvPr>
            <p:ph idx="1"/>
          </p:nvPr>
        </p:nvSpPr>
        <p:spPr>
          <a:xfrm>
            <a:off x="471488" y="1408006"/>
            <a:ext cx="5915025" cy="6831753"/>
          </a:xfrm>
        </p:spPr>
        <p:txBody>
          <a:bodyPr>
            <a:noAutofit/>
          </a:bodyPr>
          <a:lstStyle/>
          <a:p>
            <a:pPr>
              <a:lnSpc>
                <a:spcPct val="150000"/>
              </a:lnSpc>
              <a:buNone/>
            </a:pPr>
            <a:r>
              <a:rPr lang="fr-FR" sz="1300" dirty="0"/>
              <a:t>Dans le cadre de la réalisation de notre plateforme </a:t>
            </a:r>
            <a:r>
              <a:rPr lang="fr-FR" sz="1300" b="1" dirty="0" err="1"/>
              <a:t>SkillMatch</a:t>
            </a:r>
            <a:r>
              <a:rPr lang="fr-FR" sz="1300" dirty="0"/>
              <a:t>, nous avons adopté un ensemble cohérent de technologies modernes côté frontend et backend afin de garantir performance, scalabilité et expérience utilisateur fluide.</a:t>
            </a:r>
          </a:p>
          <a:p>
            <a:pPr>
              <a:lnSpc>
                <a:spcPct val="150000"/>
              </a:lnSpc>
              <a:buNone/>
            </a:pPr>
            <a:r>
              <a:rPr lang="fr-FR" sz="1300" b="1" dirty="0"/>
              <a:t>1. Technologies principales</a:t>
            </a:r>
          </a:p>
          <a:p>
            <a:pPr>
              <a:lnSpc>
                <a:spcPct val="150000"/>
              </a:lnSpc>
              <a:buFont typeface="Arial" panose="020B0604020202020204" pitchFamily="34" charset="0"/>
              <a:buChar char="•"/>
            </a:pPr>
            <a:r>
              <a:rPr lang="fr-FR" sz="1300" b="1" dirty="0"/>
              <a:t>React.js</a:t>
            </a:r>
            <a:br>
              <a:rPr lang="fr-FR" sz="1300" dirty="0"/>
            </a:br>
            <a:r>
              <a:rPr lang="fr-FR" sz="1300" dirty="0"/>
              <a:t>Utilisé pour construire l'interface utilisateur dynamique et réactive. Grâce à ses composants réutilisables, </a:t>
            </a:r>
            <a:r>
              <a:rPr lang="fr-FR" sz="1300" dirty="0" err="1"/>
              <a:t>React</a:t>
            </a:r>
            <a:r>
              <a:rPr lang="fr-FR" sz="1300" dirty="0"/>
              <a:t> nous a permis de structurer le frontend de manière modulaire et maintenable.</a:t>
            </a:r>
          </a:p>
          <a:p>
            <a:pPr>
              <a:lnSpc>
                <a:spcPct val="150000"/>
              </a:lnSpc>
              <a:buFont typeface="Arial" panose="020B0604020202020204" pitchFamily="34" charset="0"/>
              <a:buChar char="•"/>
            </a:pPr>
            <a:r>
              <a:rPr lang="fr-FR" sz="1300" b="1" dirty="0" err="1"/>
              <a:t>Tailwind</a:t>
            </a:r>
            <a:r>
              <a:rPr lang="fr-FR" sz="1300" b="1" dirty="0"/>
              <a:t> CSS</a:t>
            </a:r>
            <a:br>
              <a:rPr lang="fr-FR" sz="1300" dirty="0"/>
            </a:br>
            <a:r>
              <a:rPr lang="fr-FR" sz="1300" dirty="0"/>
              <a:t>Choisi pour le </a:t>
            </a:r>
            <a:r>
              <a:rPr lang="fr-FR" sz="1300" b="1" dirty="0" err="1"/>
              <a:t>styling</a:t>
            </a:r>
            <a:r>
              <a:rPr lang="fr-FR" sz="1300" b="1" dirty="0"/>
              <a:t> rapide et personnalisable</a:t>
            </a:r>
            <a:r>
              <a:rPr lang="fr-FR" sz="1300" dirty="0"/>
              <a:t> de l’interface. </a:t>
            </a:r>
            <a:r>
              <a:rPr lang="fr-FR" sz="1300" dirty="0" err="1"/>
              <a:t>Tailwind</a:t>
            </a:r>
            <a:r>
              <a:rPr lang="fr-FR" sz="1300" dirty="0"/>
              <a:t> CSS nous a offert une liberté totale sur le design, avec un système de classes utilitaires très efficace, tout en assurant la cohérence visuelle du projet.</a:t>
            </a:r>
          </a:p>
          <a:p>
            <a:pPr>
              <a:lnSpc>
                <a:spcPct val="150000"/>
              </a:lnSpc>
              <a:buFont typeface="Arial" panose="020B0604020202020204" pitchFamily="34" charset="0"/>
              <a:buChar char="•"/>
            </a:pPr>
            <a:r>
              <a:rPr lang="fr-FR" sz="1300" b="1" dirty="0"/>
              <a:t>Laravel (PHP)</a:t>
            </a:r>
            <a:br>
              <a:rPr lang="fr-FR" sz="1300" dirty="0"/>
            </a:br>
            <a:r>
              <a:rPr lang="fr-FR" sz="1300" dirty="0"/>
              <a:t>Utilisé pour le </a:t>
            </a:r>
            <a:r>
              <a:rPr lang="fr-FR" sz="1300" b="1" dirty="0"/>
              <a:t>backend</a:t>
            </a:r>
            <a:r>
              <a:rPr lang="fr-FR" sz="1300" dirty="0"/>
              <a:t> de la plateforme. Laravel offre un écosystème complet pour le développement d’API RESTful, l’authentification, la gestion de base de données (Eloquent ORM) et la sécurité.</a:t>
            </a:r>
          </a:p>
          <a:p>
            <a:pPr>
              <a:lnSpc>
                <a:spcPct val="150000"/>
              </a:lnSpc>
              <a:buFont typeface="Arial" panose="020B0604020202020204" pitchFamily="34" charset="0"/>
              <a:buChar char="•"/>
            </a:pPr>
            <a:r>
              <a:rPr lang="fr-FR" sz="1300" b="1" dirty="0"/>
              <a:t>Axios (API)</a:t>
            </a:r>
            <a:br>
              <a:rPr lang="fr-FR" sz="1300" dirty="0"/>
            </a:br>
            <a:r>
              <a:rPr lang="fr-FR" sz="1300" dirty="0"/>
              <a:t>Axios est une bibliothèque HTTP utilisée pour </a:t>
            </a:r>
            <a:r>
              <a:rPr lang="fr-FR" sz="1300" b="1" dirty="0"/>
              <a:t>communiquer avec les API Laravel depuis le frontend </a:t>
            </a:r>
            <a:r>
              <a:rPr lang="fr-FR" sz="1300" b="1" dirty="0" err="1"/>
              <a:t>React</a:t>
            </a:r>
            <a:r>
              <a:rPr lang="fr-FR" sz="1300" dirty="0"/>
              <a:t>. Elle facilite les appels API, la gestion des erreurs, et la transmission sécurisée des données.</a:t>
            </a:r>
          </a:p>
          <a:p>
            <a:pPr marL="0" indent="0">
              <a:lnSpc>
                <a:spcPct val="150000"/>
              </a:lnSpc>
              <a:buNone/>
            </a:pPr>
            <a:endParaRPr lang="fr-FR" sz="1300" dirty="0"/>
          </a:p>
        </p:txBody>
      </p:sp>
    </p:spTree>
    <p:extLst>
      <p:ext uri="{BB962C8B-B14F-4D97-AF65-F5344CB8AC3E}">
        <p14:creationId xmlns:p14="http://schemas.microsoft.com/office/powerpoint/2010/main" val="24941199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D743534-5D37-7604-7345-3A82391F19D6}"/>
              </a:ext>
            </a:extLst>
          </p:cNvPr>
          <p:cNvGraphicFramePr>
            <a:graphicFrameLocks noGrp="1"/>
          </p:cNvGraphicFramePr>
          <p:nvPr>
            <p:ph idx="1"/>
            <p:extLst>
              <p:ext uri="{D42A27DB-BD31-4B8C-83A1-F6EECF244321}">
                <p14:modId xmlns:p14="http://schemas.microsoft.com/office/powerpoint/2010/main" val="991274199"/>
              </p:ext>
            </p:extLst>
          </p:nvPr>
        </p:nvGraphicFramePr>
        <p:xfrm>
          <a:off x="396240" y="1550989"/>
          <a:ext cx="6014720" cy="6773151"/>
        </p:xfrm>
        <a:graphic>
          <a:graphicData uri="http://schemas.openxmlformats.org/drawingml/2006/table">
            <a:tbl>
              <a:tblPr/>
              <a:tblGrid>
                <a:gridCol w="3007360">
                  <a:extLst>
                    <a:ext uri="{9D8B030D-6E8A-4147-A177-3AD203B41FA5}">
                      <a16:colId xmlns:a16="http://schemas.microsoft.com/office/drawing/2014/main" val="876085867"/>
                    </a:ext>
                  </a:extLst>
                </a:gridCol>
                <a:gridCol w="3007360">
                  <a:extLst>
                    <a:ext uri="{9D8B030D-6E8A-4147-A177-3AD203B41FA5}">
                      <a16:colId xmlns:a16="http://schemas.microsoft.com/office/drawing/2014/main" val="144822507"/>
                    </a:ext>
                  </a:extLst>
                </a:gridCol>
              </a:tblGrid>
              <a:tr h="225103">
                <a:tc>
                  <a:txBody>
                    <a:bodyPr/>
                    <a:lstStyle/>
                    <a:p>
                      <a:r>
                        <a:rPr lang="fr-FR" sz="1300"/>
                        <a:t>Bibliothèque</a:t>
                      </a:r>
                    </a:p>
                  </a:txBody>
                  <a:tcPr marL="69262" marR="69262" marT="34631" marB="34631" anchor="ctr">
                    <a:lnL>
                      <a:noFill/>
                    </a:lnL>
                    <a:lnR>
                      <a:noFill/>
                    </a:lnR>
                    <a:lnT>
                      <a:noFill/>
                    </a:lnT>
                    <a:lnB>
                      <a:noFill/>
                    </a:lnB>
                    <a:noFill/>
                  </a:tcPr>
                </a:tc>
                <a:tc>
                  <a:txBody>
                    <a:bodyPr/>
                    <a:lstStyle/>
                    <a:p>
                      <a:r>
                        <a:rPr lang="fr-FR" sz="1300"/>
                        <a:t>Rôle / Utilisation principale</a:t>
                      </a:r>
                    </a:p>
                  </a:txBody>
                  <a:tcPr marL="69262" marR="69262" marT="34631" marB="34631" anchor="ctr">
                    <a:lnL>
                      <a:noFill/>
                    </a:lnL>
                    <a:lnR>
                      <a:noFill/>
                    </a:lnR>
                    <a:lnT>
                      <a:noFill/>
                    </a:lnT>
                    <a:lnB>
                      <a:noFill/>
                    </a:lnB>
                    <a:noFill/>
                  </a:tcPr>
                </a:tc>
                <a:extLst>
                  <a:ext uri="{0D108BD9-81ED-4DB2-BD59-A6C34878D82A}">
                    <a16:rowId xmlns:a16="http://schemas.microsoft.com/office/drawing/2014/main" val="3822098038"/>
                  </a:ext>
                </a:extLst>
              </a:tr>
              <a:tr h="536783">
                <a:tc>
                  <a:txBody>
                    <a:bodyPr/>
                    <a:lstStyle/>
                    <a:p>
                      <a:r>
                        <a:rPr lang="fr-FR" sz="1300" b="1"/>
                        <a:t>xlsx</a:t>
                      </a:r>
                      <a:endParaRPr lang="fr-FR" sz="1300"/>
                    </a:p>
                  </a:txBody>
                  <a:tcPr marL="69262" marR="69262" marT="34631" marB="34631" anchor="ctr">
                    <a:lnL>
                      <a:noFill/>
                    </a:lnL>
                    <a:lnR>
                      <a:noFill/>
                    </a:lnR>
                    <a:lnT>
                      <a:noFill/>
                    </a:lnT>
                    <a:lnB>
                      <a:noFill/>
                    </a:lnB>
                    <a:noFill/>
                  </a:tcPr>
                </a:tc>
                <a:tc>
                  <a:txBody>
                    <a:bodyPr/>
                    <a:lstStyle/>
                    <a:p>
                      <a:r>
                        <a:rPr lang="fr-FR" sz="1300"/>
                        <a:t>Lecture et exportation de fichiers Excel (import candidats, résultats, etc.)</a:t>
                      </a:r>
                    </a:p>
                  </a:txBody>
                  <a:tcPr marL="69262" marR="69262" marT="34631" marB="34631" anchor="ctr">
                    <a:lnL>
                      <a:noFill/>
                    </a:lnL>
                    <a:lnR>
                      <a:noFill/>
                    </a:lnR>
                    <a:lnT>
                      <a:noFill/>
                    </a:lnT>
                    <a:lnB>
                      <a:noFill/>
                    </a:lnB>
                    <a:noFill/>
                  </a:tcPr>
                </a:tc>
                <a:extLst>
                  <a:ext uri="{0D108BD9-81ED-4DB2-BD59-A6C34878D82A}">
                    <a16:rowId xmlns:a16="http://schemas.microsoft.com/office/drawing/2014/main" val="3160526596"/>
                  </a:ext>
                </a:extLst>
              </a:tr>
              <a:tr h="380943">
                <a:tc>
                  <a:txBody>
                    <a:bodyPr/>
                    <a:lstStyle/>
                    <a:p>
                      <a:r>
                        <a:rPr lang="fr-FR" sz="1300" b="1"/>
                        <a:t>react-router-dom</a:t>
                      </a:r>
                      <a:endParaRPr lang="fr-FR" sz="1300"/>
                    </a:p>
                  </a:txBody>
                  <a:tcPr marL="69262" marR="69262" marT="34631" marB="34631" anchor="ctr">
                    <a:lnL>
                      <a:noFill/>
                    </a:lnL>
                    <a:lnR>
                      <a:noFill/>
                    </a:lnR>
                    <a:lnT>
                      <a:noFill/>
                    </a:lnT>
                    <a:lnB>
                      <a:noFill/>
                    </a:lnB>
                    <a:noFill/>
                  </a:tcPr>
                </a:tc>
                <a:tc>
                  <a:txBody>
                    <a:bodyPr/>
                    <a:lstStyle/>
                    <a:p>
                      <a:r>
                        <a:rPr lang="fr-FR" sz="1300"/>
                        <a:t>Gestion de la navigation entre les pages de l'application React</a:t>
                      </a:r>
                    </a:p>
                  </a:txBody>
                  <a:tcPr marL="69262" marR="69262" marT="34631" marB="34631" anchor="ctr">
                    <a:lnL>
                      <a:noFill/>
                    </a:lnL>
                    <a:lnR>
                      <a:noFill/>
                    </a:lnR>
                    <a:lnT>
                      <a:noFill/>
                    </a:lnT>
                    <a:lnB>
                      <a:noFill/>
                    </a:lnB>
                    <a:noFill/>
                  </a:tcPr>
                </a:tc>
                <a:extLst>
                  <a:ext uri="{0D108BD9-81ED-4DB2-BD59-A6C34878D82A}">
                    <a16:rowId xmlns:a16="http://schemas.microsoft.com/office/drawing/2014/main" val="238074344"/>
                  </a:ext>
                </a:extLst>
              </a:tr>
              <a:tr h="380943">
                <a:tc>
                  <a:txBody>
                    <a:bodyPr/>
                    <a:lstStyle/>
                    <a:p>
                      <a:r>
                        <a:rPr lang="fr-FR" sz="1300" b="1" dirty="0"/>
                        <a:t>lucide-</a:t>
                      </a:r>
                      <a:r>
                        <a:rPr lang="fr-FR" sz="1300" b="1" dirty="0" err="1"/>
                        <a:t>react</a:t>
                      </a:r>
                      <a:endParaRPr lang="fr-FR" sz="1300" dirty="0"/>
                    </a:p>
                  </a:txBody>
                  <a:tcPr marL="69262" marR="69262" marT="34631" marB="34631" anchor="ctr">
                    <a:lnL>
                      <a:noFill/>
                    </a:lnL>
                    <a:lnR>
                      <a:noFill/>
                    </a:lnR>
                    <a:lnT>
                      <a:noFill/>
                    </a:lnT>
                    <a:lnB>
                      <a:noFill/>
                    </a:lnB>
                    <a:noFill/>
                  </a:tcPr>
                </a:tc>
                <a:tc>
                  <a:txBody>
                    <a:bodyPr/>
                    <a:lstStyle/>
                    <a:p>
                      <a:r>
                        <a:rPr lang="fr-FR" sz="1300" dirty="0"/>
                        <a:t>Librairie d’icônes modernes et légères pour une interface esthétique</a:t>
                      </a:r>
                    </a:p>
                  </a:txBody>
                  <a:tcPr marL="69262" marR="69262" marT="34631" marB="34631" anchor="ctr">
                    <a:lnL>
                      <a:noFill/>
                    </a:lnL>
                    <a:lnR>
                      <a:noFill/>
                    </a:lnR>
                    <a:lnT>
                      <a:noFill/>
                    </a:lnT>
                    <a:lnB>
                      <a:noFill/>
                    </a:lnB>
                    <a:noFill/>
                  </a:tcPr>
                </a:tc>
                <a:extLst>
                  <a:ext uri="{0D108BD9-81ED-4DB2-BD59-A6C34878D82A}">
                    <a16:rowId xmlns:a16="http://schemas.microsoft.com/office/drawing/2014/main" val="3335939150"/>
                  </a:ext>
                </a:extLst>
              </a:tr>
              <a:tr h="536783">
                <a:tc>
                  <a:txBody>
                    <a:bodyPr/>
                    <a:lstStyle/>
                    <a:p>
                      <a:r>
                        <a:rPr lang="fr-FR" sz="1300" b="1"/>
                        <a:t>react-toastify</a:t>
                      </a:r>
                      <a:endParaRPr lang="fr-FR" sz="1300"/>
                    </a:p>
                  </a:txBody>
                  <a:tcPr marL="69262" marR="69262" marT="34631" marB="34631" anchor="ctr">
                    <a:lnL>
                      <a:noFill/>
                    </a:lnL>
                    <a:lnR>
                      <a:noFill/>
                    </a:lnR>
                    <a:lnT>
                      <a:noFill/>
                    </a:lnT>
                    <a:lnB>
                      <a:noFill/>
                    </a:lnB>
                    <a:noFill/>
                  </a:tcPr>
                </a:tc>
                <a:tc>
                  <a:txBody>
                    <a:bodyPr/>
                    <a:lstStyle/>
                    <a:p>
                      <a:r>
                        <a:rPr lang="fr-FR" sz="1300"/>
                        <a:t>Affichage de notifications toast pour informer l’utilisateur (succès, erreurs, etc.)</a:t>
                      </a:r>
                    </a:p>
                  </a:txBody>
                  <a:tcPr marL="69262" marR="69262" marT="34631" marB="34631" anchor="ctr">
                    <a:lnL>
                      <a:noFill/>
                    </a:lnL>
                    <a:lnR>
                      <a:noFill/>
                    </a:lnR>
                    <a:lnT>
                      <a:noFill/>
                    </a:lnT>
                    <a:lnB>
                      <a:noFill/>
                    </a:lnB>
                    <a:noFill/>
                  </a:tcPr>
                </a:tc>
                <a:extLst>
                  <a:ext uri="{0D108BD9-81ED-4DB2-BD59-A6C34878D82A}">
                    <a16:rowId xmlns:a16="http://schemas.microsoft.com/office/drawing/2014/main" val="3794332874"/>
                  </a:ext>
                </a:extLst>
              </a:tr>
              <a:tr h="380943">
                <a:tc>
                  <a:txBody>
                    <a:bodyPr/>
                    <a:lstStyle/>
                    <a:p>
                      <a:r>
                        <a:rPr lang="fr-FR" sz="1300" b="1"/>
                        <a:t>@radix-ui/react-avatar</a:t>
                      </a:r>
                      <a:endParaRPr lang="fr-FR" sz="1300"/>
                    </a:p>
                  </a:txBody>
                  <a:tcPr marL="69262" marR="69262" marT="34631" marB="34631" anchor="ctr">
                    <a:lnL>
                      <a:noFill/>
                    </a:lnL>
                    <a:lnR>
                      <a:noFill/>
                    </a:lnR>
                    <a:lnT>
                      <a:noFill/>
                    </a:lnT>
                    <a:lnB>
                      <a:noFill/>
                    </a:lnB>
                    <a:noFill/>
                  </a:tcPr>
                </a:tc>
                <a:tc>
                  <a:txBody>
                    <a:bodyPr/>
                    <a:lstStyle/>
                    <a:p>
                      <a:r>
                        <a:rPr lang="fr-FR" sz="1300"/>
                        <a:t>Affichage d’avatars stylisés et accessibles</a:t>
                      </a:r>
                    </a:p>
                  </a:txBody>
                  <a:tcPr marL="69262" marR="69262" marT="34631" marB="34631" anchor="ctr">
                    <a:lnL>
                      <a:noFill/>
                    </a:lnL>
                    <a:lnR>
                      <a:noFill/>
                    </a:lnR>
                    <a:lnT>
                      <a:noFill/>
                    </a:lnT>
                    <a:lnB>
                      <a:noFill/>
                    </a:lnB>
                    <a:noFill/>
                  </a:tcPr>
                </a:tc>
                <a:extLst>
                  <a:ext uri="{0D108BD9-81ED-4DB2-BD59-A6C34878D82A}">
                    <a16:rowId xmlns:a16="http://schemas.microsoft.com/office/drawing/2014/main" val="2268321106"/>
                  </a:ext>
                </a:extLst>
              </a:tr>
              <a:tr h="380943">
                <a:tc>
                  <a:txBody>
                    <a:bodyPr/>
                    <a:lstStyle/>
                    <a:p>
                      <a:r>
                        <a:rPr lang="fr-FR" sz="1300" b="1"/>
                        <a:t>class-variance-authority</a:t>
                      </a:r>
                      <a:r>
                        <a:rPr lang="fr-FR" sz="1300"/>
                        <a:t> &amp; </a:t>
                      </a:r>
                      <a:r>
                        <a:rPr lang="fr-FR" sz="1300" b="1"/>
                        <a:t>clsx</a:t>
                      </a:r>
                      <a:endParaRPr lang="fr-FR" sz="1300"/>
                    </a:p>
                  </a:txBody>
                  <a:tcPr marL="69262" marR="69262" marT="34631" marB="34631" anchor="ctr">
                    <a:lnL>
                      <a:noFill/>
                    </a:lnL>
                    <a:lnR>
                      <a:noFill/>
                    </a:lnR>
                    <a:lnT>
                      <a:noFill/>
                    </a:lnT>
                    <a:lnB>
                      <a:noFill/>
                    </a:lnB>
                    <a:noFill/>
                  </a:tcPr>
                </a:tc>
                <a:tc>
                  <a:txBody>
                    <a:bodyPr/>
                    <a:lstStyle/>
                    <a:p>
                      <a:r>
                        <a:rPr lang="fr-FR" sz="1300"/>
                        <a:t>Génération conditionnelle de classes CSS (utile avec Tailwind)</a:t>
                      </a:r>
                    </a:p>
                  </a:txBody>
                  <a:tcPr marL="69262" marR="69262" marT="34631" marB="34631" anchor="ctr">
                    <a:lnL>
                      <a:noFill/>
                    </a:lnL>
                    <a:lnR>
                      <a:noFill/>
                    </a:lnR>
                    <a:lnT>
                      <a:noFill/>
                    </a:lnT>
                    <a:lnB>
                      <a:noFill/>
                    </a:lnB>
                    <a:noFill/>
                  </a:tcPr>
                </a:tc>
                <a:extLst>
                  <a:ext uri="{0D108BD9-81ED-4DB2-BD59-A6C34878D82A}">
                    <a16:rowId xmlns:a16="http://schemas.microsoft.com/office/drawing/2014/main" val="761789906"/>
                  </a:ext>
                </a:extLst>
              </a:tr>
              <a:tr h="380943">
                <a:tc>
                  <a:txBody>
                    <a:bodyPr/>
                    <a:lstStyle/>
                    <a:p>
                      <a:r>
                        <a:rPr lang="fr-FR" sz="1300" b="1"/>
                        <a:t>framer-motion</a:t>
                      </a:r>
                      <a:endParaRPr lang="fr-FR" sz="1300"/>
                    </a:p>
                  </a:txBody>
                  <a:tcPr marL="69262" marR="69262" marT="34631" marB="34631" anchor="ctr">
                    <a:lnL>
                      <a:noFill/>
                    </a:lnL>
                    <a:lnR>
                      <a:noFill/>
                    </a:lnR>
                    <a:lnT>
                      <a:noFill/>
                    </a:lnT>
                    <a:lnB>
                      <a:noFill/>
                    </a:lnB>
                    <a:noFill/>
                  </a:tcPr>
                </a:tc>
                <a:tc>
                  <a:txBody>
                    <a:bodyPr/>
                    <a:lstStyle/>
                    <a:p>
                      <a:r>
                        <a:rPr lang="fr-FR" sz="1300"/>
                        <a:t>Animation fluide des composants React pour une meilleure UX</a:t>
                      </a:r>
                    </a:p>
                  </a:txBody>
                  <a:tcPr marL="69262" marR="69262" marT="34631" marB="34631" anchor="ctr">
                    <a:lnL>
                      <a:noFill/>
                    </a:lnL>
                    <a:lnR>
                      <a:noFill/>
                    </a:lnR>
                    <a:lnT>
                      <a:noFill/>
                    </a:lnT>
                    <a:lnB>
                      <a:noFill/>
                    </a:lnB>
                    <a:noFill/>
                  </a:tcPr>
                </a:tc>
                <a:extLst>
                  <a:ext uri="{0D108BD9-81ED-4DB2-BD59-A6C34878D82A}">
                    <a16:rowId xmlns:a16="http://schemas.microsoft.com/office/drawing/2014/main" val="2546395984"/>
                  </a:ext>
                </a:extLst>
              </a:tr>
              <a:tr h="380943">
                <a:tc>
                  <a:txBody>
                    <a:bodyPr/>
                    <a:lstStyle/>
                    <a:p>
                      <a:r>
                        <a:rPr lang="fr-FR" sz="1300" b="1" dirty="0"/>
                        <a:t>@heroicons/react/24/solid</a:t>
                      </a:r>
                      <a:endParaRPr lang="fr-FR" sz="1300" dirty="0"/>
                    </a:p>
                  </a:txBody>
                  <a:tcPr marL="69262" marR="69262" marT="34631" marB="34631" anchor="ctr">
                    <a:lnL>
                      <a:noFill/>
                    </a:lnL>
                    <a:lnR>
                      <a:noFill/>
                    </a:lnR>
                    <a:lnT>
                      <a:noFill/>
                    </a:lnT>
                    <a:lnB>
                      <a:noFill/>
                    </a:lnB>
                    <a:noFill/>
                  </a:tcPr>
                </a:tc>
                <a:tc>
                  <a:txBody>
                    <a:bodyPr/>
                    <a:lstStyle/>
                    <a:p>
                      <a:r>
                        <a:rPr lang="fr-FR" sz="1300"/>
                        <a:t>Icônes SVG de haute qualité pour React</a:t>
                      </a:r>
                    </a:p>
                  </a:txBody>
                  <a:tcPr marL="69262" marR="69262" marT="34631" marB="34631" anchor="ctr">
                    <a:lnL>
                      <a:noFill/>
                    </a:lnL>
                    <a:lnR>
                      <a:noFill/>
                    </a:lnR>
                    <a:lnT>
                      <a:noFill/>
                    </a:lnT>
                    <a:lnB>
                      <a:noFill/>
                    </a:lnB>
                    <a:noFill/>
                  </a:tcPr>
                </a:tc>
                <a:extLst>
                  <a:ext uri="{0D108BD9-81ED-4DB2-BD59-A6C34878D82A}">
                    <a16:rowId xmlns:a16="http://schemas.microsoft.com/office/drawing/2014/main" val="998131509"/>
                  </a:ext>
                </a:extLst>
              </a:tr>
              <a:tr h="380943">
                <a:tc>
                  <a:txBody>
                    <a:bodyPr/>
                    <a:lstStyle/>
                    <a:p>
                      <a:r>
                        <a:rPr lang="fr-FR" sz="1300" b="1"/>
                        <a:t>react-icons/fa</a:t>
                      </a:r>
                      <a:endParaRPr lang="fr-FR" sz="1300"/>
                    </a:p>
                  </a:txBody>
                  <a:tcPr marL="69262" marR="69262" marT="34631" marB="34631" anchor="ctr">
                    <a:lnL>
                      <a:noFill/>
                    </a:lnL>
                    <a:lnR>
                      <a:noFill/>
                    </a:lnR>
                    <a:lnT>
                      <a:noFill/>
                    </a:lnT>
                    <a:lnB>
                      <a:noFill/>
                    </a:lnB>
                    <a:noFill/>
                  </a:tcPr>
                </a:tc>
                <a:tc>
                  <a:txBody>
                    <a:bodyPr/>
                    <a:lstStyle/>
                    <a:p>
                      <a:r>
                        <a:rPr lang="fr-FR" sz="1300"/>
                        <a:t>Intégration des icônes FontAwesome dans React</a:t>
                      </a:r>
                    </a:p>
                  </a:txBody>
                  <a:tcPr marL="69262" marR="69262" marT="34631" marB="34631" anchor="ctr">
                    <a:lnL>
                      <a:noFill/>
                    </a:lnL>
                    <a:lnR>
                      <a:noFill/>
                    </a:lnR>
                    <a:lnT>
                      <a:noFill/>
                    </a:lnT>
                    <a:lnB>
                      <a:noFill/>
                    </a:lnB>
                    <a:noFill/>
                  </a:tcPr>
                </a:tc>
                <a:extLst>
                  <a:ext uri="{0D108BD9-81ED-4DB2-BD59-A6C34878D82A}">
                    <a16:rowId xmlns:a16="http://schemas.microsoft.com/office/drawing/2014/main" val="1521320675"/>
                  </a:ext>
                </a:extLst>
              </a:tr>
              <a:tr h="380943">
                <a:tc>
                  <a:txBody>
                    <a:bodyPr/>
                    <a:lstStyle/>
                    <a:p>
                      <a:r>
                        <a:rPr lang="fr-FR" sz="1300" b="1"/>
                        <a:t>jspdf</a:t>
                      </a:r>
                      <a:endParaRPr lang="fr-FR" sz="1300"/>
                    </a:p>
                  </a:txBody>
                  <a:tcPr marL="69262" marR="69262" marT="34631" marB="34631" anchor="ctr">
                    <a:lnL>
                      <a:noFill/>
                    </a:lnL>
                    <a:lnR>
                      <a:noFill/>
                    </a:lnR>
                    <a:lnT>
                      <a:noFill/>
                    </a:lnT>
                    <a:lnB>
                      <a:noFill/>
                    </a:lnB>
                    <a:noFill/>
                  </a:tcPr>
                </a:tc>
                <a:tc>
                  <a:txBody>
                    <a:bodyPr/>
                    <a:lstStyle/>
                    <a:p>
                      <a:r>
                        <a:rPr lang="fr-FR" sz="1300"/>
                        <a:t>Génération de fichiers PDF (rapports, certificats, badges…)</a:t>
                      </a:r>
                    </a:p>
                  </a:txBody>
                  <a:tcPr marL="69262" marR="69262" marT="34631" marB="34631" anchor="ctr">
                    <a:lnL>
                      <a:noFill/>
                    </a:lnL>
                    <a:lnR>
                      <a:noFill/>
                    </a:lnR>
                    <a:lnT>
                      <a:noFill/>
                    </a:lnT>
                    <a:lnB>
                      <a:noFill/>
                    </a:lnB>
                    <a:noFill/>
                  </a:tcPr>
                </a:tc>
                <a:extLst>
                  <a:ext uri="{0D108BD9-81ED-4DB2-BD59-A6C34878D82A}">
                    <a16:rowId xmlns:a16="http://schemas.microsoft.com/office/drawing/2014/main" val="3825883796"/>
                  </a:ext>
                </a:extLst>
              </a:tr>
              <a:tr h="536783">
                <a:tc>
                  <a:txBody>
                    <a:bodyPr/>
                    <a:lstStyle/>
                    <a:p>
                      <a:r>
                        <a:rPr lang="fr-FR" sz="1300" b="1"/>
                        <a:t>lodash</a:t>
                      </a:r>
                      <a:endParaRPr lang="fr-FR" sz="1300"/>
                    </a:p>
                  </a:txBody>
                  <a:tcPr marL="69262" marR="69262" marT="34631" marB="34631" anchor="ctr">
                    <a:lnL>
                      <a:noFill/>
                    </a:lnL>
                    <a:lnR>
                      <a:noFill/>
                    </a:lnR>
                    <a:lnT>
                      <a:noFill/>
                    </a:lnT>
                    <a:lnB>
                      <a:noFill/>
                    </a:lnB>
                    <a:noFill/>
                  </a:tcPr>
                </a:tc>
                <a:tc>
                  <a:txBody>
                    <a:bodyPr/>
                    <a:lstStyle/>
                    <a:p>
                      <a:r>
                        <a:rPr lang="fr-FR" sz="1300"/>
                        <a:t>Fonctions utilitaires pour la manipulation de données (tri, filtrage, etc.)</a:t>
                      </a:r>
                    </a:p>
                  </a:txBody>
                  <a:tcPr marL="69262" marR="69262" marT="34631" marB="34631" anchor="ctr">
                    <a:lnL>
                      <a:noFill/>
                    </a:lnL>
                    <a:lnR>
                      <a:noFill/>
                    </a:lnR>
                    <a:lnT>
                      <a:noFill/>
                    </a:lnT>
                    <a:lnB>
                      <a:noFill/>
                    </a:lnB>
                    <a:noFill/>
                  </a:tcPr>
                </a:tc>
                <a:extLst>
                  <a:ext uri="{0D108BD9-81ED-4DB2-BD59-A6C34878D82A}">
                    <a16:rowId xmlns:a16="http://schemas.microsoft.com/office/drawing/2014/main" val="4083218065"/>
                  </a:ext>
                </a:extLst>
              </a:tr>
              <a:tr h="380943">
                <a:tc>
                  <a:txBody>
                    <a:bodyPr/>
                    <a:lstStyle/>
                    <a:p>
                      <a:r>
                        <a:rPr lang="fr-FR" sz="1300" b="1"/>
                        <a:t>d3</a:t>
                      </a:r>
                      <a:endParaRPr lang="fr-FR" sz="1300"/>
                    </a:p>
                  </a:txBody>
                  <a:tcPr marL="69262" marR="69262" marT="34631" marB="34631" anchor="ctr">
                    <a:lnL>
                      <a:noFill/>
                    </a:lnL>
                    <a:lnR>
                      <a:noFill/>
                    </a:lnR>
                    <a:lnT>
                      <a:noFill/>
                    </a:lnT>
                    <a:lnB>
                      <a:noFill/>
                    </a:lnB>
                    <a:noFill/>
                  </a:tcPr>
                </a:tc>
                <a:tc>
                  <a:txBody>
                    <a:bodyPr/>
                    <a:lstStyle/>
                    <a:p>
                      <a:r>
                        <a:rPr lang="fr-FR" sz="1300"/>
                        <a:t>Création de </a:t>
                      </a:r>
                      <a:r>
                        <a:rPr lang="fr-FR" sz="1300" b="1"/>
                        <a:t>graphiques interactifs</a:t>
                      </a:r>
                      <a:r>
                        <a:rPr lang="fr-FR" sz="1300"/>
                        <a:t> (ex. : stats du dashboard admin)</a:t>
                      </a:r>
                    </a:p>
                  </a:txBody>
                  <a:tcPr marL="69262" marR="69262" marT="34631" marB="34631" anchor="ctr">
                    <a:lnL>
                      <a:noFill/>
                    </a:lnL>
                    <a:lnR>
                      <a:noFill/>
                    </a:lnR>
                    <a:lnT>
                      <a:noFill/>
                    </a:lnT>
                    <a:lnB>
                      <a:noFill/>
                    </a:lnB>
                    <a:noFill/>
                  </a:tcPr>
                </a:tc>
                <a:extLst>
                  <a:ext uri="{0D108BD9-81ED-4DB2-BD59-A6C34878D82A}">
                    <a16:rowId xmlns:a16="http://schemas.microsoft.com/office/drawing/2014/main" val="3246866235"/>
                  </a:ext>
                </a:extLst>
              </a:tr>
              <a:tr h="536783">
                <a:tc>
                  <a:txBody>
                    <a:bodyPr/>
                    <a:lstStyle/>
                    <a:p>
                      <a:r>
                        <a:rPr lang="fr-FR" sz="1300" b="1"/>
                        <a:t>canvas-confetti</a:t>
                      </a:r>
                      <a:endParaRPr lang="fr-FR" sz="1300"/>
                    </a:p>
                  </a:txBody>
                  <a:tcPr marL="69262" marR="69262" marT="34631" marB="34631" anchor="ctr">
                    <a:lnL>
                      <a:noFill/>
                    </a:lnL>
                    <a:lnR>
                      <a:noFill/>
                    </a:lnR>
                    <a:lnT>
                      <a:noFill/>
                    </a:lnT>
                    <a:lnB>
                      <a:noFill/>
                    </a:lnB>
                    <a:noFill/>
                  </a:tcPr>
                </a:tc>
                <a:tc>
                  <a:txBody>
                    <a:bodyPr/>
                    <a:lstStyle/>
                    <a:p>
                      <a:r>
                        <a:rPr lang="fr-FR" sz="1300" dirty="0"/>
                        <a:t>Affichage de confettis visuels pour gamification (par ex. : succès d’un test)</a:t>
                      </a:r>
                    </a:p>
                  </a:txBody>
                  <a:tcPr marL="69262" marR="69262" marT="34631" marB="34631" anchor="ctr">
                    <a:lnL>
                      <a:noFill/>
                    </a:lnL>
                    <a:lnR>
                      <a:noFill/>
                    </a:lnR>
                    <a:lnT>
                      <a:noFill/>
                    </a:lnT>
                    <a:lnB>
                      <a:noFill/>
                    </a:lnB>
                    <a:noFill/>
                  </a:tcPr>
                </a:tc>
                <a:extLst>
                  <a:ext uri="{0D108BD9-81ED-4DB2-BD59-A6C34878D82A}">
                    <a16:rowId xmlns:a16="http://schemas.microsoft.com/office/drawing/2014/main" val="59051185"/>
                  </a:ext>
                </a:extLst>
              </a:tr>
            </a:tbl>
          </a:graphicData>
        </a:graphic>
      </p:graphicFrame>
      <p:sp>
        <p:nvSpPr>
          <p:cNvPr id="5" name="Rectangle 1">
            <a:extLst>
              <a:ext uri="{FF2B5EF4-FFF2-40B4-BE49-F238E27FC236}">
                <a16:creationId xmlns:a16="http://schemas.microsoft.com/office/drawing/2014/main" id="{9B9D58B2-7AF8-9530-E281-7719503FEF53}"/>
              </a:ext>
            </a:extLst>
          </p:cNvPr>
          <p:cNvSpPr>
            <a:spLocks noChangeArrowheads="1"/>
          </p:cNvSpPr>
          <p:nvPr/>
        </p:nvSpPr>
        <p:spPr bwMode="auto">
          <a:xfrm>
            <a:off x="447040" y="295389"/>
            <a:ext cx="5963920" cy="12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300" b="1" i="0" u="none" strike="noStrike" cap="none" normalizeH="0" baseline="0" dirty="0">
                <a:ln>
                  <a:noFill/>
                </a:ln>
                <a:solidFill>
                  <a:schemeClr val="tx1"/>
                </a:solidFill>
                <a:effectLst/>
                <a:latin typeface="Arial" panose="020B0604020202020204" pitchFamily="34" charset="0"/>
              </a:rPr>
              <a:t>2. Bibliothèques et dépendances NPM utilisées</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300" b="0" i="0" u="none" strike="noStrike" cap="none" normalizeH="0" baseline="0" dirty="0">
                <a:ln>
                  <a:noFill/>
                </a:ln>
                <a:solidFill>
                  <a:schemeClr val="tx1"/>
                </a:solidFill>
                <a:effectLst/>
                <a:latin typeface="Arial" panose="020B0604020202020204" pitchFamily="34" charset="0"/>
              </a:rPr>
              <a:t>Nous avons intégré plusieurs bibliothèques via </a:t>
            </a:r>
            <a:r>
              <a:rPr kumimoji="0" lang="fr-FR" altLang="fr-FR" sz="1300" b="1" i="0" u="none" strike="noStrike" cap="none" normalizeH="0" baseline="0" dirty="0" err="1">
                <a:ln>
                  <a:noFill/>
                </a:ln>
                <a:solidFill>
                  <a:schemeClr val="tx1"/>
                </a:solidFill>
                <a:effectLst/>
                <a:latin typeface="Arial" panose="020B0604020202020204" pitchFamily="34" charset="0"/>
              </a:rPr>
              <a:t>npm</a:t>
            </a:r>
            <a:r>
              <a:rPr kumimoji="0" lang="fr-FR" altLang="fr-FR" sz="1300" b="1" i="0" u="none" strike="noStrike" cap="none" normalizeH="0" baseline="0" dirty="0">
                <a:ln>
                  <a:noFill/>
                </a:ln>
                <a:solidFill>
                  <a:schemeClr val="tx1"/>
                </a:solidFill>
                <a:effectLst/>
                <a:latin typeface="Arial" panose="020B0604020202020204" pitchFamily="34" charset="0"/>
              </a:rPr>
              <a:t> </a:t>
            </a:r>
            <a:r>
              <a:rPr kumimoji="0" lang="fr-FR" altLang="fr-FR" sz="1300" b="1" i="0" u="none" strike="noStrike" cap="none" normalizeH="0" baseline="0" dirty="0" err="1">
                <a:ln>
                  <a:noFill/>
                </a:ln>
                <a:solidFill>
                  <a:schemeClr val="tx1"/>
                </a:solidFill>
                <a:effectLst/>
                <a:latin typeface="Arial" panose="020B0604020202020204" pitchFamily="34" charset="0"/>
              </a:rPr>
              <a:t>install</a:t>
            </a:r>
            <a:r>
              <a:rPr kumimoji="0" lang="fr-FR" altLang="fr-FR" sz="1300" b="0" i="0" u="none" strike="noStrike" cap="none" normalizeH="0" baseline="0" dirty="0">
                <a:ln>
                  <a:noFill/>
                </a:ln>
                <a:solidFill>
                  <a:schemeClr val="tx1"/>
                </a:solidFill>
                <a:effectLst/>
                <a:latin typeface="Arial" panose="020B0604020202020204" pitchFamily="34" charset="0"/>
              </a:rPr>
              <a:t> pour enrichir les fonctionnalités de notre application :</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fr-FR" altLang="fr-FR"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12498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9836-3209-3250-15A9-B27D9433AB5B}"/>
              </a:ext>
            </a:extLst>
          </p:cNvPr>
          <p:cNvSpPr>
            <a:spLocks noGrp="1"/>
          </p:cNvSpPr>
          <p:nvPr>
            <p:ph type="title"/>
          </p:nvPr>
        </p:nvSpPr>
        <p:spPr>
          <a:xfrm>
            <a:off x="471488" y="908049"/>
            <a:ext cx="5915025" cy="937015"/>
          </a:xfrm>
        </p:spPr>
        <p:txBody>
          <a:bodyPr>
            <a:noAutofit/>
          </a:bodyPr>
          <a:lstStyle/>
          <a:p>
            <a:pPr algn="ctr"/>
            <a:r>
              <a:rPr lang="fr-FR" sz="3000" dirty="0">
                <a:effectLst>
                  <a:outerShdw blurRad="38100" dist="38100" dir="2700000" algn="tl">
                    <a:srgbClr val="000000">
                      <a:alpha val="43137"/>
                    </a:srgbClr>
                  </a:outerShdw>
                </a:effectLst>
                <a:latin typeface="+mn-lt"/>
              </a:rPr>
              <a:t>⚙️ </a:t>
            </a:r>
            <a:r>
              <a:rPr lang="fr-FR" sz="3000" b="1" dirty="0">
                <a:effectLst>
                  <a:outerShdw blurRad="38100" dist="38100" dir="2700000" algn="tl">
                    <a:srgbClr val="000000">
                      <a:alpha val="43137"/>
                    </a:srgbClr>
                  </a:outerShdw>
                </a:effectLst>
                <a:latin typeface="+mn-lt"/>
              </a:rPr>
              <a:t>Manuel d’installation et d’administration</a:t>
            </a:r>
            <a:endParaRPr lang="fr-FR" sz="3000" dirty="0">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E5D3EFCB-4BD8-676E-9EF7-86908395E239}"/>
              </a:ext>
            </a:extLst>
          </p:cNvPr>
          <p:cNvSpPr>
            <a:spLocks noGrp="1"/>
          </p:cNvSpPr>
          <p:nvPr>
            <p:ph idx="1"/>
          </p:nvPr>
        </p:nvSpPr>
        <p:spPr/>
        <p:txBody>
          <a:bodyPr/>
          <a:lstStyle/>
          <a:p>
            <a:pPr>
              <a:lnSpc>
                <a:spcPct val="150000"/>
              </a:lnSpc>
            </a:pPr>
            <a:r>
              <a:rPr lang="fr-FR" b="1" dirty="0"/>
              <a:t>Étapes d’installation :</a:t>
            </a:r>
          </a:p>
          <a:p>
            <a:pPr marL="685800" lvl="1" indent="-342900">
              <a:lnSpc>
                <a:spcPct val="150000"/>
              </a:lnSpc>
              <a:buFont typeface="+mj-lt"/>
              <a:buAutoNum type="arabicPeriod"/>
            </a:pPr>
            <a:r>
              <a:rPr lang="fr-FR" b="1" dirty="0"/>
              <a:t>Cloner le projet</a:t>
            </a:r>
          </a:p>
          <a:p>
            <a:pPr lvl="2">
              <a:lnSpc>
                <a:spcPct val="150000"/>
              </a:lnSpc>
            </a:pPr>
            <a:r>
              <a:rPr lang="fr-FR" dirty="0"/>
              <a:t>git clone</a:t>
            </a:r>
            <a:r>
              <a:rPr lang="fr-FR" b="1" dirty="0"/>
              <a:t> </a:t>
            </a:r>
            <a:r>
              <a:rPr lang="fr-FR" b="1" dirty="0">
                <a:hlinkClick r:id="rId2"/>
              </a:rPr>
              <a:t>https://github.com/Esma3in/SkillMatch_Platforme.git</a:t>
            </a:r>
            <a:endParaRPr lang="fr-FR" b="1" dirty="0"/>
          </a:p>
          <a:p>
            <a:pPr lvl="2">
              <a:lnSpc>
                <a:spcPct val="150000"/>
              </a:lnSpc>
            </a:pPr>
            <a:r>
              <a:rPr lang="fr-FR" dirty="0"/>
              <a:t>cd </a:t>
            </a:r>
            <a:r>
              <a:rPr lang="fr-FR" dirty="0" err="1"/>
              <a:t>SkillMatch_Platforme</a:t>
            </a:r>
            <a:endParaRPr lang="fr-FR" dirty="0"/>
          </a:p>
          <a:p>
            <a:pPr marL="685800" lvl="1" indent="-342900">
              <a:lnSpc>
                <a:spcPct val="150000"/>
              </a:lnSpc>
              <a:buFont typeface="+mj-lt"/>
              <a:buAutoNum type="arabicPeriod"/>
            </a:pPr>
            <a:r>
              <a:rPr lang="fr-FR" b="1" dirty="0"/>
              <a:t>Installation backend (Laravel)</a:t>
            </a:r>
          </a:p>
          <a:p>
            <a:pPr lvl="2">
              <a:lnSpc>
                <a:spcPct val="150000"/>
              </a:lnSpc>
            </a:pPr>
            <a:r>
              <a:rPr lang="fr-FR" dirty="0"/>
              <a:t>cd </a:t>
            </a:r>
            <a:r>
              <a:rPr lang="fr-FR" dirty="0" err="1"/>
              <a:t>SkillMatch</a:t>
            </a:r>
            <a:endParaRPr lang="fr-FR" dirty="0"/>
          </a:p>
          <a:p>
            <a:pPr lvl="2">
              <a:lnSpc>
                <a:spcPct val="150000"/>
              </a:lnSpc>
            </a:pPr>
            <a:r>
              <a:rPr lang="fr-FR" dirty="0"/>
              <a:t>composer </a:t>
            </a:r>
            <a:r>
              <a:rPr lang="fr-FR" dirty="0" err="1"/>
              <a:t>install</a:t>
            </a:r>
            <a:endParaRPr lang="fr-FR" dirty="0"/>
          </a:p>
          <a:p>
            <a:pPr lvl="2">
              <a:lnSpc>
                <a:spcPct val="150000"/>
              </a:lnSpc>
            </a:pPr>
            <a:r>
              <a:rPr lang="fr-FR" dirty="0" err="1"/>
              <a:t>cp</a:t>
            </a:r>
            <a:r>
              <a:rPr lang="fr-FR" dirty="0"/>
              <a:t> .</a:t>
            </a:r>
            <a:r>
              <a:rPr lang="fr-FR" dirty="0" err="1"/>
              <a:t>env.example</a:t>
            </a:r>
            <a:r>
              <a:rPr lang="fr-FR" dirty="0"/>
              <a:t> .</a:t>
            </a:r>
            <a:r>
              <a:rPr lang="fr-FR" dirty="0" err="1"/>
              <a:t>env</a:t>
            </a:r>
            <a:endParaRPr lang="fr-FR" dirty="0"/>
          </a:p>
          <a:p>
            <a:pPr lvl="2">
              <a:lnSpc>
                <a:spcPct val="150000"/>
              </a:lnSpc>
            </a:pPr>
            <a:r>
              <a:rPr lang="fr-FR" dirty="0" err="1"/>
              <a:t>php</a:t>
            </a:r>
            <a:r>
              <a:rPr lang="fr-FR" dirty="0"/>
              <a:t> artisan </a:t>
            </a:r>
            <a:r>
              <a:rPr lang="fr-FR" dirty="0" err="1"/>
              <a:t>key:generate</a:t>
            </a:r>
            <a:endParaRPr lang="fr-FR" dirty="0"/>
          </a:p>
          <a:p>
            <a:pPr lvl="2">
              <a:lnSpc>
                <a:spcPct val="150000"/>
              </a:lnSpc>
            </a:pPr>
            <a:r>
              <a:rPr lang="fr-FR" dirty="0" err="1"/>
              <a:t>php</a:t>
            </a:r>
            <a:r>
              <a:rPr lang="fr-FR" dirty="0"/>
              <a:t> artisan </a:t>
            </a:r>
            <a:r>
              <a:rPr lang="fr-FR" dirty="0" err="1"/>
              <a:t>migrate</a:t>
            </a:r>
            <a:endParaRPr lang="fr-FR" dirty="0"/>
          </a:p>
          <a:p>
            <a:pPr lvl="2">
              <a:lnSpc>
                <a:spcPct val="150000"/>
              </a:lnSpc>
            </a:pPr>
            <a:r>
              <a:rPr lang="fr-FR" dirty="0" err="1"/>
              <a:t>php</a:t>
            </a:r>
            <a:r>
              <a:rPr lang="fr-FR" dirty="0"/>
              <a:t> artisan </a:t>
            </a:r>
            <a:r>
              <a:rPr lang="fr-FR" dirty="0" err="1"/>
              <a:t>db:seed</a:t>
            </a:r>
            <a:r>
              <a:rPr lang="fr-FR" dirty="0"/>
              <a:t>  </a:t>
            </a:r>
          </a:p>
          <a:p>
            <a:pPr lvl="2">
              <a:lnSpc>
                <a:spcPct val="150000"/>
              </a:lnSpc>
            </a:pPr>
            <a:r>
              <a:rPr lang="fr-FR" dirty="0" err="1"/>
              <a:t>php</a:t>
            </a:r>
            <a:r>
              <a:rPr lang="fr-FR" dirty="0"/>
              <a:t> artisan serve</a:t>
            </a:r>
          </a:p>
        </p:txBody>
      </p:sp>
    </p:spTree>
    <p:extLst>
      <p:ext uri="{BB962C8B-B14F-4D97-AF65-F5344CB8AC3E}">
        <p14:creationId xmlns:p14="http://schemas.microsoft.com/office/powerpoint/2010/main" val="311188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284BE-4899-3C13-953A-25F499CDC296}"/>
              </a:ext>
            </a:extLst>
          </p:cNvPr>
          <p:cNvSpPr>
            <a:spLocks noGrp="1"/>
          </p:cNvSpPr>
          <p:nvPr>
            <p:ph type="title"/>
          </p:nvPr>
        </p:nvSpPr>
        <p:spPr>
          <a:xfrm>
            <a:off x="471487" y="419947"/>
            <a:ext cx="5915025" cy="976204"/>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800" dirty="0">
                <a:effectLst>
                  <a:outerShdw blurRad="38100" dist="38100" dir="2700000" algn="tl">
                    <a:srgbClr val="000000">
                      <a:alpha val="43137"/>
                    </a:srgbClr>
                  </a:outerShdw>
                </a:effectLst>
                <a:latin typeface="+mn-lt"/>
              </a:rPr>
              <a:t>❓ </a:t>
            </a:r>
            <a:r>
              <a:rPr lang="fr-FR" sz="2800" b="1" dirty="0">
                <a:effectLst>
                  <a:outerShdw blurRad="38100" dist="38100" dir="2700000" algn="tl">
                    <a:srgbClr val="000000">
                      <a:alpha val="43137"/>
                    </a:srgbClr>
                  </a:outerShdw>
                </a:effectLst>
                <a:latin typeface="+mn-lt"/>
              </a:rPr>
              <a:t>Problème que résout </a:t>
            </a:r>
            <a:r>
              <a:rPr lang="fr-FR" sz="2800" b="1" dirty="0" err="1">
                <a:effectLst>
                  <a:outerShdw blurRad="38100" dist="38100" dir="2700000" algn="tl">
                    <a:srgbClr val="000000">
                      <a:alpha val="43137"/>
                    </a:srgbClr>
                  </a:outerShdw>
                </a:effectLst>
                <a:latin typeface="+mn-lt"/>
              </a:rPr>
              <a:t>SkillMatch</a:t>
            </a:r>
            <a:endParaRPr lang="fr-FR" sz="2800" dirty="0">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AB82E61D-007F-53DF-CA04-D3D9FD6F86AB}"/>
              </a:ext>
            </a:extLst>
          </p:cNvPr>
          <p:cNvSpPr>
            <a:spLocks noGrp="1"/>
          </p:cNvSpPr>
          <p:nvPr>
            <p:ph idx="1"/>
          </p:nvPr>
        </p:nvSpPr>
        <p:spPr>
          <a:xfrm>
            <a:off x="471487" y="2538670"/>
            <a:ext cx="5915025" cy="4763467"/>
          </a:xfrm>
          <a:ln>
            <a:prstDash val="lgDashDot"/>
          </a:ln>
        </p:spPr>
        <p:style>
          <a:lnRef idx="2">
            <a:schemeClr val="accent4"/>
          </a:lnRef>
          <a:fillRef idx="1">
            <a:schemeClr val="lt1"/>
          </a:fillRef>
          <a:effectRef idx="0">
            <a:schemeClr val="accent4"/>
          </a:effectRef>
          <a:fontRef idx="minor">
            <a:schemeClr val="dk1"/>
          </a:fontRef>
        </p:style>
        <p:txBody>
          <a:bodyPr>
            <a:normAutofit/>
          </a:bodyPr>
          <a:lstStyle/>
          <a:p>
            <a:pPr>
              <a:lnSpc>
                <a:spcPct val="150000"/>
              </a:lnSpc>
              <a:buNone/>
            </a:pPr>
            <a:r>
              <a:rPr lang="fr-FR" sz="1800" dirty="0"/>
              <a:t>De nombreuses entreprises peinent à :</a:t>
            </a:r>
          </a:p>
          <a:p>
            <a:pPr>
              <a:lnSpc>
                <a:spcPct val="150000"/>
              </a:lnSpc>
              <a:buFont typeface="Arial" panose="020B0604020202020204" pitchFamily="34" charset="0"/>
              <a:buChar char="•"/>
            </a:pPr>
            <a:r>
              <a:rPr lang="fr-FR" sz="1300" dirty="0"/>
              <a:t>Identifier rapidement les bons profils techniques.</a:t>
            </a:r>
          </a:p>
          <a:p>
            <a:pPr>
              <a:lnSpc>
                <a:spcPct val="150000"/>
              </a:lnSpc>
              <a:buFont typeface="Arial" panose="020B0604020202020204" pitchFamily="34" charset="0"/>
              <a:buChar char="•"/>
            </a:pPr>
            <a:r>
              <a:rPr lang="fr-FR" sz="1300" dirty="0"/>
              <a:t>Évaluer les compétences réelles des candidats.</a:t>
            </a:r>
          </a:p>
          <a:p>
            <a:pPr>
              <a:lnSpc>
                <a:spcPct val="150000"/>
              </a:lnSpc>
              <a:buNone/>
            </a:pPr>
            <a:r>
              <a:rPr lang="fr-FR" sz="1300" dirty="0"/>
              <a:t>De leur côté, les candidats :</a:t>
            </a:r>
          </a:p>
          <a:p>
            <a:pPr>
              <a:lnSpc>
                <a:spcPct val="150000"/>
              </a:lnSpc>
              <a:buFont typeface="Arial" panose="020B0604020202020204" pitchFamily="34" charset="0"/>
              <a:buChar char="•"/>
            </a:pPr>
            <a:r>
              <a:rPr lang="fr-FR" sz="1300" dirty="0"/>
              <a:t>Ont du mal à mettre en valeur leur savoir-faire.</a:t>
            </a:r>
          </a:p>
          <a:p>
            <a:pPr>
              <a:lnSpc>
                <a:spcPct val="150000"/>
              </a:lnSpc>
              <a:buFont typeface="Arial" panose="020B0604020202020204" pitchFamily="34" charset="0"/>
              <a:buChar char="•"/>
            </a:pPr>
            <a:r>
              <a:rPr lang="fr-FR" sz="1300" dirty="0"/>
              <a:t>Sont souvent jugés sur leur CV au lieu de leurs compétences concrètes.</a:t>
            </a:r>
          </a:p>
          <a:p>
            <a:pPr marL="0" indent="0">
              <a:lnSpc>
                <a:spcPct val="150000"/>
              </a:lnSpc>
              <a:buNone/>
            </a:pPr>
            <a:endParaRPr lang="fr-FR" sz="1300" dirty="0"/>
          </a:p>
          <a:p>
            <a:pPr>
              <a:lnSpc>
                <a:spcPct val="150000"/>
              </a:lnSpc>
            </a:pPr>
            <a:r>
              <a:rPr lang="fr-FR" sz="1800" dirty="0"/>
              <a:t>✅ </a:t>
            </a:r>
            <a:r>
              <a:rPr lang="fr-FR" sz="1800" b="1" dirty="0"/>
              <a:t>Solution proposée :</a:t>
            </a:r>
            <a:r>
              <a:rPr lang="fr-FR" sz="1800" dirty="0"/>
              <a:t> </a:t>
            </a:r>
          </a:p>
          <a:p>
            <a:pPr>
              <a:lnSpc>
                <a:spcPct val="150000"/>
              </a:lnSpc>
            </a:pPr>
            <a:r>
              <a:rPr lang="fr-FR" sz="1300" dirty="0" err="1"/>
              <a:t>SkillMatch</a:t>
            </a:r>
            <a:r>
              <a:rPr lang="fr-FR" sz="1300" dirty="0"/>
              <a:t> remplace l’approche classique (CV/entretien) par une évaluation technique continue (tests, QCM, badges, challenges codés dans un éditeur intégré).</a:t>
            </a:r>
          </a:p>
          <a:p>
            <a:pPr>
              <a:lnSpc>
                <a:spcPct val="150000"/>
              </a:lnSpc>
            </a:pPr>
            <a:endParaRPr lang="fr-FR" sz="1300" dirty="0"/>
          </a:p>
        </p:txBody>
      </p:sp>
    </p:spTree>
    <p:extLst>
      <p:ext uri="{BB962C8B-B14F-4D97-AF65-F5344CB8AC3E}">
        <p14:creationId xmlns:p14="http://schemas.microsoft.com/office/powerpoint/2010/main" val="33551500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C8AAB-E3C3-8571-34E4-330FF4A76E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C68390-D9FA-9CFD-9C2E-565F02FE5182}"/>
              </a:ext>
            </a:extLst>
          </p:cNvPr>
          <p:cNvSpPr>
            <a:spLocks noGrp="1"/>
          </p:cNvSpPr>
          <p:nvPr>
            <p:ph type="title"/>
          </p:nvPr>
        </p:nvSpPr>
        <p:spPr>
          <a:xfrm>
            <a:off x="471488" y="908049"/>
            <a:ext cx="5915025" cy="937015"/>
          </a:xfrm>
        </p:spPr>
        <p:txBody>
          <a:bodyPr>
            <a:noAutofit/>
          </a:bodyPr>
          <a:lstStyle/>
          <a:p>
            <a:pPr algn="ctr"/>
            <a:r>
              <a:rPr lang="fr-FR" sz="3000" dirty="0">
                <a:effectLst>
                  <a:outerShdw blurRad="38100" dist="38100" dir="2700000" algn="tl">
                    <a:srgbClr val="000000">
                      <a:alpha val="43137"/>
                    </a:srgbClr>
                  </a:outerShdw>
                </a:effectLst>
                <a:latin typeface="+mn-lt"/>
              </a:rPr>
              <a:t>⚙️ </a:t>
            </a:r>
            <a:r>
              <a:rPr lang="fr-FR" sz="3000" b="1" dirty="0">
                <a:effectLst>
                  <a:outerShdw blurRad="38100" dist="38100" dir="2700000" algn="tl">
                    <a:srgbClr val="000000">
                      <a:alpha val="43137"/>
                    </a:srgbClr>
                  </a:outerShdw>
                </a:effectLst>
                <a:latin typeface="+mn-lt"/>
              </a:rPr>
              <a:t>Manuel d’installation et d’administration</a:t>
            </a:r>
            <a:endParaRPr lang="fr-FR" sz="3000" dirty="0">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12141689-619A-47B5-3562-1747E1AAD552}"/>
              </a:ext>
            </a:extLst>
          </p:cNvPr>
          <p:cNvSpPr>
            <a:spLocks noGrp="1"/>
          </p:cNvSpPr>
          <p:nvPr>
            <p:ph idx="1"/>
          </p:nvPr>
        </p:nvSpPr>
        <p:spPr>
          <a:xfrm>
            <a:off x="471488" y="2434167"/>
            <a:ext cx="5915025" cy="2542782"/>
          </a:xfrm>
        </p:spPr>
        <p:txBody>
          <a:bodyPr/>
          <a:lstStyle/>
          <a:p>
            <a:pPr>
              <a:lnSpc>
                <a:spcPct val="150000"/>
              </a:lnSpc>
            </a:pPr>
            <a:r>
              <a:rPr lang="fr-FR" b="1" dirty="0"/>
              <a:t>Étapes d’installation :</a:t>
            </a:r>
          </a:p>
          <a:p>
            <a:pPr marL="685800" lvl="1" indent="-342900">
              <a:lnSpc>
                <a:spcPct val="150000"/>
              </a:lnSpc>
              <a:buAutoNum type="arabicPeriod" startAt="3"/>
            </a:pPr>
            <a:r>
              <a:rPr lang="fr-FR" b="1" dirty="0"/>
              <a:t>Installation frontend (</a:t>
            </a:r>
            <a:r>
              <a:rPr lang="fr-FR" b="1" dirty="0" err="1"/>
              <a:t>React</a:t>
            </a:r>
            <a:r>
              <a:rPr lang="fr-FR" b="1" dirty="0"/>
              <a:t>)</a:t>
            </a:r>
          </a:p>
          <a:p>
            <a:pPr lvl="2">
              <a:lnSpc>
                <a:spcPct val="150000"/>
              </a:lnSpc>
            </a:pPr>
            <a:r>
              <a:rPr lang="fr-FR" dirty="0"/>
              <a:t>cd </a:t>
            </a:r>
            <a:r>
              <a:rPr lang="fr-FR" dirty="0" err="1"/>
              <a:t>skillmatch</a:t>
            </a:r>
            <a:r>
              <a:rPr lang="fr-FR" dirty="0"/>
              <a:t>-</a:t>
            </a:r>
            <a:r>
              <a:rPr lang="fr-FR" dirty="0" err="1"/>
              <a:t>front-end</a:t>
            </a:r>
            <a:endParaRPr lang="fr-FR" dirty="0"/>
          </a:p>
          <a:p>
            <a:pPr lvl="2">
              <a:lnSpc>
                <a:spcPct val="150000"/>
              </a:lnSpc>
            </a:pPr>
            <a:r>
              <a:rPr lang="en-US" dirty="0" err="1"/>
              <a:t>npm</a:t>
            </a:r>
            <a:r>
              <a:rPr lang="en-US" dirty="0"/>
              <a:t> install</a:t>
            </a:r>
          </a:p>
          <a:p>
            <a:pPr lvl="2">
              <a:lnSpc>
                <a:spcPct val="150000"/>
              </a:lnSpc>
            </a:pPr>
            <a:r>
              <a:rPr lang="en-US" dirty="0" err="1"/>
              <a:t>npm</a:t>
            </a:r>
            <a:r>
              <a:rPr lang="en-US" dirty="0"/>
              <a:t> run dev</a:t>
            </a:r>
            <a:r>
              <a:rPr lang="fr-FR" dirty="0"/>
              <a:t> / </a:t>
            </a:r>
            <a:r>
              <a:rPr lang="fr-FR" dirty="0" err="1"/>
              <a:t>npm</a:t>
            </a:r>
            <a:r>
              <a:rPr lang="fr-FR" dirty="0"/>
              <a:t> start</a:t>
            </a:r>
          </a:p>
        </p:txBody>
      </p:sp>
    </p:spTree>
    <p:extLst>
      <p:ext uri="{BB962C8B-B14F-4D97-AF65-F5344CB8AC3E}">
        <p14:creationId xmlns:p14="http://schemas.microsoft.com/office/powerpoint/2010/main" val="16307759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FA7D-FBD7-5CAB-DED5-FB756B9371BA}"/>
              </a:ext>
            </a:extLst>
          </p:cNvPr>
          <p:cNvSpPr>
            <a:spLocks noGrp="1"/>
          </p:cNvSpPr>
          <p:nvPr>
            <p:ph type="title"/>
          </p:nvPr>
        </p:nvSpPr>
        <p:spPr>
          <a:xfrm>
            <a:off x="471488" y="486836"/>
            <a:ext cx="5915025" cy="897827"/>
          </a:xfrm>
        </p:spPr>
        <p:style>
          <a:lnRef idx="2">
            <a:schemeClr val="accent1"/>
          </a:lnRef>
          <a:fillRef idx="1">
            <a:schemeClr val="lt1"/>
          </a:fillRef>
          <a:effectRef idx="0">
            <a:schemeClr val="accent1"/>
          </a:effectRef>
          <a:fontRef idx="minor">
            <a:schemeClr val="dk1"/>
          </a:fontRef>
        </p:style>
        <p:txBody>
          <a:bodyPr/>
          <a:lstStyle/>
          <a:p>
            <a:pPr algn="ctr"/>
            <a:r>
              <a:rPr lang="fr-FR" b="1" dirty="0">
                <a:effectLst>
                  <a:outerShdw blurRad="38100" dist="38100" dir="2700000" algn="tl">
                    <a:srgbClr val="000000">
                      <a:alpha val="43137"/>
                    </a:srgbClr>
                  </a:outerShdw>
                </a:effectLst>
              </a:rPr>
              <a:t>CONCLUSION</a:t>
            </a:r>
          </a:p>
        </p:txBody>
      </p:sp>
      <p:sp>
        <p:nvSpPr>
          <p:cNvPr id="3" name="Content Placeholder 2">
            <a:extLst>
              <a:ext uri="{FF2B5EF4-FFF2-40B4-BE49-F238E27FC236}">
                <a16:creationId xmlns:a16="http://schemas.microsoft.com/office/drawing/2014/main" id="{94C3436F-D4BD-D421-C898-ADE1DDA714F2}"/>
              </a:ext>
            </a:extLst>
          </p:cNvPr>
          <p:cNvSpPr>
            <a:spLocks noGrp="1"/>
          </p:cNvSpPr>
          <p:nvPr>
            <p:ph idx="1"/>
          </p:nvPr>
        </p:nvSpPr>
        <p:spPr/>
        <p:txBody>
          <a:bodyPr>
            <a:normAutofit/>
          </a:bodyPr>
          <a:lstStyle/>
          <a:p>
            <a:pPr>
              <a:lnSpc>
                <a:spcPct val="150000"/>
              </a:lnSpc>
              <a:buNone/>
            </a:pPr>
            <a:r>
              <a:rPr lang="fr-FR" sz="1400" dirty="0"/>
              <a:t>Le projet </a:t>
            </a:r>
            <a:r>
              <a:rPr lang="fr-FR" sz="1400" b="1" dirty="0" err="1"/>
              <a:t>SkillMatch</a:t>
            </a:r>
            <a:r>
              <a:rPr lang="fr-FR" sz="1400" dirty="0"/>
              <a:t> a représenté une opportunité unique de mettre en pratique les compétences techniques, organisationnelles et humaines acquises tout au long de notre formation. À travers une approche </a:t>
            </a:r>
            <a:r>
              <a:rPr lang="fr-FR" sz="1400" b="1" dirty="0"/>
              <a:t>centrée sur les compétences</a:t>
            </a:r>
            <a:r>
              <a:rPr lang="fr-FR" sz="1400" dirty="0"/>
              <a:t>, la plateforme redéfinit le processus de recrutement en se détachant des méthodes traditionnelles pour adopter une évaluation fondée sur la pratique réelle.</a:t>
            </a:r>
          </a:p>
          <a:p>
            <a:pPr>
              <a:lnSpc>
                <a:spcPct val="150000"/>
              </a:lnSpc>
              <a:buNone/>
            </a:pPr>
            <a:r>
              <a:rPr lang="fr-FR" sz="1400" dirty="0"/>
              <a:t>Durant ce projet, nous avons exploré l’ensemble du cycle de développement :</a:t>
            </a:r>
          </a:p>
          <a:p>
            <a:pPr>
              <a:lnSpc>
                <a:spcPct val="150000"/>
              </a:lnSpc>
              <a:buFont typeface="Arial" panose="020B0604020202020204" pitchFamily="34" charset="0"/>
              <a:buChar char="•"/>
            </a:pPr>
            <a:r>
              <a:rPr lang="fr-FR" sz="1400" b="1" dirty="0"/>
              <a:t>Analyse des besoins utilisateurs</a:t>
            </a:r>
            <a:r>
              <a:rPr lang="fr-FR" sz="1400" dirty="0"/>
              <a:t> (entreprises, candidats, admins),</a:t>
            </a:r>
          </a:p>
          <a:p>
            <a:pPr>
              <a:lnSpc>
                <a:spcPct val="150000"/>
              </a:lnSpc>
              <a:buFont typeface="Arial" panose="020B0604020202020204" pitchFamily="34" charset="0"/>
              <a:buChar char="•"/>
            </a:pPr>
            <a:r>
              <a:rPr lang="fr-FR" sz="1400" b="1" dirty="0"/>
              <a:t>Modélisation UML</a:t>
            </a:r>
            <a:r>
              <a:rPr lang="fr-FR" sz="1400" dirty="0"/>
              <a:t> pour structurer les interactions et fonctionnalités,</a:t>
            </a:r>
          </a:p>
          <a:p>
            <a:pPr>
              <a:lnSpc>
                <a:spcPct val="150000"/>
              </a:lnSpc>
              <a:buFont typeface="Arial" panose="020B0604020202020204" pitchFamily="34" charset="0"/>
              <a:buChar char="•"/>
            </a:pPr>
            <a:r>
              <a:rPr lang="fr-FR" sz="1400" b="1" dirty="0"/>
              <a:t>Développement full-stack</a:t>
            </a:r>
            <a:r>
              <a:rPr lang="fr-FR" sz="1400" dirty="0"/>
              <a:t>, en utilisant des technologies modernes comme </a:t>
            </a:r>
            <a:r>
              <a:rPr lang="fr-FR" sz="1400" b="1" dirty="0" err="1"/>
              <a:t>ReactJS</a:t>
            </a:r>
            <a:r>
              <a:rPr lang="fr-FR" sz="1400" dirty="0"/>
              <a:t> et </a:t>
            </a:r>
            <a:r>
              <a:rPr lang="fr-FR" sz="1400" b="1" dirty="0"/>
              <a:t>Laravel</a:t>
            </a:r>
            <a:r>
              <a:rPr lang="fr-FR" sz="1400" dirty="0"/>
              <a:t>,</a:t>
            </a:r>
          </a:p>
          <a:p>
            <a:pPr>
              <a:lnSpc>
                <a:spcPct val="150000"/>
              </a:lnSpc>
              <a:buFont typeface="Arial" panose="020B0604020202020204" pitchFamily="34" charset="0"/>
              <a:buChar char="•"/>
            </a:pPr>
            <a:r>
              <a:rPr lang="fr-FR" sz="1400" b="1" dirty="0"/>
              <a:t>Création d’un environnement immersif de test technique</a:t>
            </a:r>
            <a:r>
              <a:rPr lang="fr-FR" sz="1400" dirty="0"/>
              <a:t>, avec un éditeur de code intégré simulant une plateforme de challenges comme </a:t>
            </a:r>
            <a:r>
              <a:rPr lang="fr-FR" sz="1400" dirty="0" err="1"/>
              <a:t>LeetCode</a:t>
            </a:r>
            <a:r>
              <a:rPr lang="fr-FR" sz="1400" dirty="0"/>
              <a:t>.</a:t>
            </a:r>
          </a:p>
          <a:p>
            <a:pPr>
              <a:lnSpc>
                <a:spcPct val="150000"/>
              </a:lnSpc>
            </a:pPr>
            <a:endParaRPr lang="fr-FR" sz="1400" dirty="0"/>
          </a:p>
        </p:txBody>
      </p:sp>
    </p:spTree>
    <p:extLst>
      <p:ext uri="{BB962C8B-B14F-4D97-AF65-F5344CB8AC3E}">
        <p14:creationId xmlns:p14="http://schemas.microsoft.com/office/powerpoint/2010/main" val="6257921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28F8F4-327D-E418-D9E0-5F1A3ACD5CCD}"/>
              </a:ext>
            </a:extLst>
          </p:cNvPr>
          <p:cNvSpPr>
            <a:spLocks noGrp="1"/>
          </p:cNvSpPr>
          <p:nvPr>
            <p:ph idx="1"/>
          </p:nvPr>
        </p:nvSpPr>
        <p:spPr>
          <a:xfrm>
            <a:off x="471487" y="1671108"/>
            <a:ext cx="5915025" cy="5801784"/>
          </a:xfrm>
        </p:spPr>
        <p:txBody>
          <a:bodyPr>
            <a:normAutofit/>
          </a:bodyPr>
          <a:lstStyle/>
          <a:p>
            <a:pPr>
              <a:lnSpc>
                <a:spcPct val="150000"/>
              </a:lnSpc>
              <a:buNone/>
            </a:pPr>
            <a:r>
              <a:rPr lang="fr-FR" sz="1700" b="1" dirty="0"/>
              <a:t>Compétences développées</a:t>
            </a:r>
          </a:p>
          <a:p>
            <a:pPr>
              <a:lnSpc>
                <a:spcPct val="150000"/>
              </a:lnSpc>
              <a:buFont typeface="Arial" panose="020B0604020202020204" pitchFamily="34" charset="0"/>
              <a:buChar char="•"/>
            </a:pPr>
            <a:r>
              <a:rPr lang="fr-FR" sz="1400" dirty="0"/>
              <a:t>Collaboration et répartition des tâches via Git et Discord,</a:t>
            </a:r>
          </a:p>
          <a:p>
            <a:pPr>
              <a:lnSpc>
                <a:spcPct val="150000"/>
              </a:lnSpc>
              <a:buFont typeface="Arial" panose="020B0604020202020204" pitchFamily="34" charset="0"/>
              <a:buChar char="•"/>
            </a:pPr>
            <a:r>
              <a:rPr lang="fr-FR" sz="1400" dirty="0"/>
              <a:t>UI/UX Design avec Figma,</a:t>
            </a:r>
          </a:p>
          <a:p>
            <a:pPr>
              <a:lnSpc>
                <a:spcPct val="150000"/>
              </a:lnSpc>
              <a:buFont typeface="Arial" panose="020B0604020202020204" pitchFamily="34" charset="0"/>
              <a:buChar char="•"/>
            </a:pPr>
            <a:r>
              <a:rPr lang="fr-FR" sz="1400" dirty="0"/>
              <a:t>Gestion de projet avec MS Project,</a:t>
            </a:r>
          </a:p>
          <a:p>
            <a:pPr>
              <a:lnSpc>
                <a:spcPct val="150000"/>
              </a:lnSpc>
              <a:buFont typeface="Arial" panose="020B0604020202020204" pitchFamily="34" charset="0"/>
              <a:buChar char="•"/>
            </a:pPr>
            <a:r>
              <a:rPr lang="fr-FR" sz="1400" dirty="0"/>
              <a:t>Compréhension approfondie de la logique métier et de la structuration technique (base de données, architecture API, sécurité).</a:t>
            </a:r>
          </a:p>
          <a:p>
            <a:pPr>
              <a:lnSpc>
                <a:spcPct val="150000"/>
              </a:lnSpc>
              <a:buFont typeface="Arial" panose="020B0604020202020204" pitchFamily="34" charset="0"/>
              <a:buChar char="•"/>
            </a:pPr>
            <a:endParaRPr lang="fr-FR" sz="1400" dirty="0"/>
          </a:p>
          <a:p>
            <a:pPr>
              <a:lnSpc>
                <a:spcPct val="150000"/>
              </a:lnSpc>
              <a:buNone/>
            </a:pPr>
            <a:r>
              <a:rPr lang="fr-FR" sz="1700" b="1" dirty="0"/>
              <a:t>Impact attendu</a:t>
            </a:r>
          </a:p>
          <a:p>
            <a:pPr>
              <a:lnSpc>
                <a:spcPct val="150000"/>
              </a:lnSpc>
              <a:buNone/>
            </a:pPr>
            <a:r>
              <a:rPr lang="fr-FR" sz="1300" dirty="0"/>
              <a:t>Nous espérons que </a:t>
            </a:r>
            <a:r>
              <a:rPr lang="fr-FR" sz="1300" dirty="0" err="1"/>
              <a:t>SkillMatch</a:t>
            </a:r>
            <a:r>
              <a:rPr lang="fr-FR" sz="1300" dirty="0"/>
              <a:t> deviendra une référence pour le </a:t>
            </a:r>
            <a:r>
              <a:rPr lang="fr-FR" sz="1300" b="1" dirty="0"/>
              <a:t>recrutement basé sur les compétences</a:t>
            </a:r>
            <a:r>
              <a:rPr lang="fr-FR" sz="1300" dirty="0"/>
              <a:t> et contribuera à </a:t>
            </a:r>
            <a:r>
              <a:rPr lang="fr-FR" sz="1300" b="1" dirty="0"/>
              <a:t>réduire le chômage technique</a:t>
            </a:r>
            <a:r>
              <a:rPr lang="fr-FR" sz="1300" dirty="0"/>
              <a:t> en mettant en lumière les talents réels, souvent ignorés à cause de l’absence de diplômes ou d’un CV classique.</a:t>
            </a:r>
          </a:p>
          <a:p>
            <a:pPr>
              <a:lnSpc>
                <a:spcPct val="150000"/>
              </a:lnSpc>
            </a:pPr>
            <a:r>
              <a:rPr lang="fr-FR" sz="1300" dirty="0"/>
              <a:t>Cette expérience de projet de synthèse nous a permis d’agir non seulement comme des développeurs, mais aussi comme des </a:t>
            </a:r>
            <a:r>
              <a:rPr lang="fr-FR" sz="1300" b="1" dirty="0"/>
              <a:t>créateurs de solutions réelles</a:t>
            </a:r>
            <a:r>
              <a:rPr lang="fr-FR" sz="1300" dirty="0"/>
              <a:t> à des </a:t>
            </a:r>
            <a:r>
              <a:rPr lang="fr-FR" sz="1300" b="1" dirty="0"/>
              <a:t>problèmes concrets du marché du travail</a:t>
            </a:r>
            <a:r>
              <a:rPr lang="fr-FR" sz="1300" dirty="0"/>
              <a:t>.</a:t>
            </a:r>
          </a:p>
          <a:p>
            <a:pPr>
              <a:lnSpc>
                <a:spcPct val="150000"/>
              </a:lnSpc>
              <a:buFont typeface="Arial" panose="020B0604020202020204" pitchFamily="34" charset="0"/>
              <a:buChar char="•"/>
            </a:pPr>
            <a:endParaRPr lang="fr-FR" sz="1400" dirty="0"/>
          </a:p>
          <a:p>
            <a:pPr>
              <a:lnSpc>
                <a:spcPct val="150000"/>
              </a:lnSpc>
            </a:pPr>
            <a:endParaRPr lang="fr-FR" sz="1400" dirty="0"/>
          </a:p>
        </p:txBody>
      </p:sp>
    </p:spTree>
    <p:extLst>
      <p:ext uri="{BB962C8B-B14F-4D97-AF65-F5344CB8AC3E}">
        <p14:creationId xmlns:p14="http://schemas.microsoft.com/office/powerpoint/2010/main" val="40580947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559</TotalTime>
  <Words>7071</Words>
  <Application>Microsoft Office PowerPoint</Application>
  <PresentationFormat>On-screen Show (4:3)</PresentationFormat>
  <Paragraphs>431</Paragraphs>
  <Slides>92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Aptos</vt:lpstr>
      <vt:lpstr>Aptos Display</vt:lpstr>
      <vt:lpstr>Arial</vt:lpstr>
      <vt:lpstr>Times New Roman</vt:lpstr>
      <vt:lpstr>Wingdings</vt:lpstr>
      <vt:lpstr>Office Theme</vt:lpstr>
      <vt:lpstr>PowerPoint Presentation</vt:lpstr>
      <vt:lpstr>PowerPoint Presentation</vt:lpstr>
      <vt:lpstr>SOMMAIRE</vt:lpstr>
      <vt:lpstr>INTRODUCTION</vt:lpstr>
      <vt:lpstr>IDÉE DE PROJET</vt:lpstr>
      <vt:lpstr>PowerPoint Presentation</vt:lpstr>
      <vt:lpstr>Fonctionnalités proposées</vt:lpstr>
      <vt:lpstr>Pourquoi ce projet est innovant ?</vt:lpstr>
      <vt:lpstr>❓ Problème que résout SkillMatch</vt:lpstr>
      <vt:lpstr>Présentation du projet : SKILLMATCH</vt:lpstr>
      <vt:lpstr>PowerPoint Presentation</vt:lpstr>
      <vt:lpstr>PowerPoint Presentation</vt:lpstr>
      <vt:lpstr>PowerPoint Presentation</vt:lpstr>
      <vt:lpstr>CANDIDAT</vt:lpstr>
      <vt:lpstr>PowerPoint Presentation</vt:lpstr>
      <vt:lpstr>ENTREPRISE</vt:lpstr>
      <vt:lpstr>PowerPoint Presentation</vt:lpstr>
      <vt:lpstr>PowerPoint Presentation</vt:lpstr>
      <vt:lpstr>PowerPoint Presentation</vt:lpstr>
      <vt:lpstr>PowerPoint Presentation</vt:lpstr>
      <vt:lpstr>CANDIDAT</vt:lpstr>
      <vt:lpstr>ENTREPRISE</vt:lpstr>
      <vt:lpstr>PowerPoint Presentation</vt:lpstr>
      <vt:lpstr>PowerPoint Presentation</vt:lpstr>
      <vt:lpstr>ADMIN</vt:lpstr>
      <vt:lpstr>CANDIDAT</vt:lpstr>
      <vt:lpstr>ENTREPRISE</vt:lpstr>
      <vt:lpstr>LANDING PAGE </vt:lpstr>
      <vt:lpstr>PowerPoint Presentation</vt:lpstr>
      <vt:lpstr>PowerPoint Presentation</vt:lpstr>
      <vt:lpstr>PowerPoint Presentation</vt:lpstr>
      <vt:lpstr>PowerPoint Presentation</vt:lpstr>
      <vt:lpstr>Forgot Password</vt:lpstr>
      <vt:lpstr>PowerPoint Presentation</vt:lpstr>
      <vt:lpstr>CANDIDATE DASHBOARD</vt:lpstr>
      <vt:lpstr>COMPANIES LIST FOR CANDIDATES</vt:lpstr>
      <vt:lpstr>COMPANY PROFILE FOR CANDIDATE</vt:lpstr>
      <vt:lpstr>COMPANIES RELATED</vt:lpstr>
      <vt:lpstr>ROADMAP FOR CANDIDATES</vt:lpstr>
      <vt:lpstr>PowerPoint Presentation</vt:lpstr>
      <vt:lpstr>PowerPoint Presentation</vt:lpstr>
      <vt:lpstr>QCM FOR ROADMAP</vt:lpstr>
      <vt:lpstr>RESULT QCM</vt:lpstr>
      <vt:lpstr>ASSESSMENT</vt:lpstr>
      <vt:lpstr>CANDIDATE TEST</vt:lpstr>
      <vt:lpstr>PROBLEMS FOR CANDIDATE</vt:lpstr>
      <vt:lpstr>LeetCode PROBLEM</vt:lpstr>
      <vt:lpstr>CHALLENGES</vt:lpstr>
      <vt:lpstr>CHALLENGES_id</vt:lpstr>
      <vt:lpstr>BADGE</vt:lpstr>
      <vt:lpstr>NOTIFICATION</vt:lpstr>
      <vt:lpstr>SETTINGS</vt:lpstr>
      <vt:lpstr>PowerPoint Presentation</vt:lpstr>
      <vt:lpstr>STUDY WITH AI</vt:lpstr>
      <vt:lpstr>SUPPORT</vt:lpstr>
      <vt:lpstr>PowerPoint Presentation</vt:lpstr>
      <vt:lpstr>CANDIDATE PROFILE</vt:lpstr>
      <vt:lpstr>PowerPoint Presentation</vt:lpstr>
      <vt:lpstr>PowerPoint Presentation</vt:lpstr>
      <vt:lpstr>PowerPoint Presentation</vt:lpstr>
      <vt:lpstr>COMPANY DASHBOARD</vt:lpstr>
      <vt:lpstr>PowerPoint Presentation</vt:lpstr>
      <vt:lpstr>PowerPoint Presentation</vt:lpstr>
      <vt:lpstr>CREATE NEW TEST</vt:lpstr>
      <vt:lpstr>TESTS</vt:lpstr>
      <vt:lpstr>CANDIDATE LIST</vt:lpstr>
      <vt:lpstr>FILTER CANDIDATE</vt:lpstr>
      <vt:lpstr>PowerPoint Presentation</vt:lpstr>
      <vt:lpstr>CANDIDATE SELECTED</vt:lpstr>
      <vt:lpstr>COMPANY PROFILE</vt:lpstr>
      <vt:lpstr>PowerPoint Presentation</vt:lpstr>
      <vt:lpstr>ADMIN DASHBOARD</vt:lpstr>
      <vt:lpstr>PowerPoint Presentation</vt:lpstr>
      <vt:lpstr>COMPANIES LIST</vt:lpstr>
      <vt:lpstr>CANDIDATES LIST</vt:lpstr>
      <vt:lpstr>BANNED USERS</vt:lpstr>
      <vt:lpstr>PROBLEMS</vt:lpstr>
      <vt:lpstr>ADD NEW PROBLEM</vt:lpstr>
      <vt:lpstr>PowerPoint Presentation</vt:lpstr>
      <vt:lpstr>PowerPoint Presentation</vt:lpstr>
      <vt:lpstr>PowerPoint Presentation</vt:lpstr>
      <vt:lpstr>CHALLENGES</vt:lpstr>
      <vt:lpstr>CREATE CHALLENGE</vt:lpstr>
      <vt:lpstr>DOCUMENTS</vt:lpstr>
      <vt:lpstr>OUTILS UTILISES</vt:lpstr>
      <vt:lpstr>PowerPoint Presentation</vt:lpstr>
      <vt:lpstr>EXPLICATION TECHNIQUES</vt:lpstr>
      <vt:lpstr>PowerPoint Presentation</vt:lpstr>
      <vt:lpstr>⚙️ Manuel d’installation et d’administration</vt:lpstr>
      <vt:lpstr>⚙️ Manuel d’installation et d’administration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Chaimae El Khatib</dc:creator>
  <cp:lastModifiedBy>ismail ait el hadj</cp:lastModifiedBy>
  <cp:revision>62</cp:revision>
  <dcterms:created xsi:type="dcterms:W3CDTF">2025-05-31T15:54:41Z</dcterms:created>
  <dcterms:modified xsi:type="dcterms:W3CDTF">2025-06-01T20:42:54Z</dcterms:modified>
</cp:coreProperties>
</file>